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Didact Gothic"/>
      <p:regular r:id="rId53"/>
    </p:embeddedFont>
    <p:embeddedFont>
      <p:font typeface="Josefi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DidactGothic-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JosefinSans-bold.fntdata"/><Relationship Id="rId10" Type="http://schemas.openxmlformats.org/officeDocument/2006/relationships/slide" Target="slides/slide5.xml"/><Relationship Id="rId54" Type="http://schemas.openxmlformats.org/officeDocument/2006/relationships/font" Target="fonts/JosefinSans-regular.fntdata"/><Relationship Id="rId13" Type="http://schemas.openxmlformats.org/officeDocument/2006/relationships/slide" Target="slides/slide8.xml"/><Relationship Id="rId57" Type="http://schemas.openxmlformats.org/officeDocument/2006/relationships/font" Target="fonts/JosefinSans-boldItalic.fntdata"/><Relationship Id="rId12" Type="http://schemas.openxmlformats.org/officeDocument/2006/relationships/slide" Target="slides/slide7.xml"/><Relationship Id="rId56" Type="http://schemas.openxmlformats.org/officeDocument/2006/relationships/font" Target="fonts/Josefi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347f20496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347f20496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5be307b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5be307b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4140" rtl="0" algn="just">
              <a:lnSpc>
                <a:spcPct val="110833"/>
              </a:lnSpc>
              <a:spcBef>
                <a:spcPts val="5"/>
              </a:spcBef>
              <a:spcAft>
                <a:spcPts val="0"/>
              </a:spcAft>
              <a:buClr>
                <a:schemeClr val="dk1"/>
              </a:buClr>
              <a:buSzPts val="1100"/>
              <a:buFont typeface="Arial"/>
              <a:buNone/>
            </a:pPr>
            <a:r>
              <a:rPr lang="en">
                <a:solidFill>
                  <a:schemeClr val="dk1"/>
                </a:solidFill>
              </a:rPr>
              <a:t>Since HangOut is heavily dependent on the user experience, we decided to adapt the 3-tier architectural model. This system infrastructure framework will be beneficial for Graphic User Interface design. It promotes modularity since each tier can run on its own infrastructure. This means that each tier can be easily modified, updated or scaled without impacting the other functions.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95be307b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95be307b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95be307b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95be307b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95be307b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95be307b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95be307b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95be307b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347f20496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347f20496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951db4f7d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951db4f7d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951db4f7d_7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951db4f7d_7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SQA ensure that project conforms to processes which consistently lead to products that meet the established requirements that fulfills stakeholder wants needs and expectation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951db4f7d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951db4f7d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If any issues discovered, the team will follow a standard problem reporting procedure...</a:t>
            </a:r>
            <a:endParaRPr sz="13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951db4f7d_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951db4f7d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600"/>
              </a:spcBef>
              <a:spcAft>
                <a:spcPts val="0"/>
              </a:spcAft>
              <a:buClr>
                <a:schemeClr val="dk1"/>
              </a:buClr>
              <a:buSzPts val="1100"/>
              <a:buFont typeface="Arial"/>
              <a:buNone/>
            </a:pPr>
            <a:r>
              <a:rPr lang="en" sz="1200">
                <a:solidFill>
                  <a:srgbClr val="6B6B6B"/>
                </a:solidFill>
                <a:highlight>
                  <a:srgbClr val="FFFFFF"/>
                </a:highlight>
                <a:latin typeface="Verdana"/>
                <a:ea typeface="Verdana"/>
                <a:cs typeface="Verdana"/>
                <a:sym typeface="Verdana"/>
              </a:rPr>
              <a:t>Consistent reviews will be done on the the SQA plan to ensure that it is up to date with the current development phase</a:t>
            </a:r>
            <a:endParaRPr sz="1200">
              <a:solidFill>
                <a:srgbClr val="6B6B6B"/>
              </a:solidFill>
              <a:highlight>
                <a:srgbClr val="FFFFFF"/>
              </a:highlight>
              <a:latin typeface="Verdana"/>
              <a:ea typeface="Verdana"/>
              <a:cs typeface="Verdana"/>
              <a:sym typeface="Verdana"/>
            </a:endParaRPr>
          </a:p>
          <a:p>
            <a:pPr indent="0" lvl="0" marL="0" rtl="0" algn="just">
              <a:lnSpc>
                <a:spcPct val="115000"/>
              </a:lnSpc>
              <a:spcBef>
                <a:spcPts val="600"/>
              </a:spcBef>
              <a:spcAft>
                <a:spcPts val="0"/>
              </a:spcAft>
              <a:buClr>
                <a:schemeClr val="dk1"/>
              </a:buClr>
              <a:buSzPts val="1100"/>
              <a:buFont typeface="Arial"/>
              <a:buNone/>
            </a:pPr>
            <a:r>
              <a:rPr lang="en" sz="1200">
                <a:solidFill>
                  <a:srgbClr val="6B6B6B"/>
                </a:solidFill>
                <a:highlight>
                  <a:srgbClr val="FFFFFF"/>
                </a:highlight>
                <a:latin typeface="Verdana"/>
                <a:ea typeface="Verdana"/>
                <a:cs typeface="Verdana"/>
                <a:sym typeface="Verdana"/>
              </a:rPr>
              <a:t>Performing regular audits ensures everyone are updated on the current SQA plan</a:t>
            </a:r>
            <a:endParaRPr sz="1200">
              <a:solidFill>
                <a:srgbClr val="6B6B6B"/>
              </a:solidFill>
              <a:highlight>
                <a:srgbClr val="FFFFFF"/>
              </a:highlight>
              <a:latin typeface="Verdana"/>
              <a:ea typeface="Verdana"/>
              <a:cs typeface="Verdana"/>
              <a:sym typeface="Verdana"/>
            </a:endParaRPr>
          </a:p>
          <a:p>
            <a:pPr indent="0" lvl="0" marL="0" rtl="0" algn="l">
              <a:spcBef>
                <a:spcPts val="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347f2049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347f2049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98cea66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98cea66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part of our Software Development Process, software testing will be carried out on the following levels</a:t>
            </a:r>
            <a:endParaRPr sz="1200">
              <a:solidFill>
                <a:schemeClr val="dk1"/>
              </a:solidFill>
              <a:latin typeface="Times New Roman"/>
              <a:ea typeface="Times New Roman"/>
              <a:cs typeface="Times New Roman"/>
              <a:sym typeface="Times New Roman"/>
            </a:endParaRPr>
          </a:p>
          <a:p>
            <a:pPr indent="0" lvl="0" marL="0" rtl="0" algn="just">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SQ personnel and manager will monitor testing efforts to assure that test schedules are adhered to and maintained to reflect an accurate progression of the testing activities</a:t>
            </a:r>
            <a:endParaRPr sz="1200">
              <a:solidFill>
                <a:srgbClr val="6B6B6B"/>
              </a:solidFill>
              <a:highlight>
                <a:srgbClr val="FFFFFF"/>
              </a:highlight>
              <a:latin typeface="Verdana"/>
              <a:ea typeface="Verdana"/>
              <a:cs typeface="Verdana"/>
              <a:sym typeface="Verdana"/>
            </a:endParaRPr>
          </a:p>
          <a:p>
            <a:pPr indent="0" lvl="0" marL="0" rtl="0" algn="l">
              <a:spcBef>
                <a:spcPts val="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347f20496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347f20496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951db4f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951db4f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Lab 1 Deliverables (by week 4):</a:t>
            </a:r>
            <a:endParaRPr/>
          </a:p>
          <a:p>
            <a:pPr indent="0" lvl="0" marL="0" rtl="0" algn="l">
              <a:spcBef>
                <a:spcPts val="0"/>
              </a:spcBef>
              <a:spcAft>
                <a:spcPts val="0"/>
              </a:spcAft>
              <a:buClr>
                <a:schemeClr val="dk1"/>
              </a:buClr>
              <a:buSzPts val="1100"/>
              <a:buFont typeface="Arial"/>
              <a:buNone/>
            </a:pPr>
            <a:r>
              <a:rPr lang="en"/>
              <a:t>1.  Project Proposal </a:t>
            </a:r>
            <a:endParaRPr/>
          </a:p>
          <a:p>
            <a:pPr indent="0" lvl="0" marL="0" rtl="0" algn="l">
              <a:spcBef>
                <a:spcPts val="0"/>
              </a:spcBef>
              <a:spcAft>
                <a:spcPts val="0"/>
              </a:spcAft>
              <a:buClr>
                <a:schemeClr val="dk1"/>
              </a:buClr>
              <a:buSzPts val="1100"/>
              <a:buFont typeface="Arial"/>
              <a:buNone/>
            </a:pPr>
            <a:r>
              <a:rPr lang="en"/>
              <a:t>2.  Use case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Lab 2 deliverables (by week 6):</a:t>
            </a:r>
            <a:endParaRPr/>
          </a:p>
          <a:p>
            <a:pPr indent="0" lvl="0" marL="0" rtl="0" algn="l">
              <a:spcBef>
                <a:spcPts val="0"/>
              </a:spcBef>
              <a:spcAft>
                <a:spcPts val="0"/>
              </a:spcAft>
              <a:buClr>
                <a:schemeClr val="dk1"/>
              </a:buClr>
              <a:buSzPts val="1100"/>
              <a:buFont typeface="Arial"/>
              <a:buNone/>
            </a:pPr>
            <a:r>
              <a:rPr lang="en"/>
              <a:t>1.  System Requirement Specification</a:t>
            </a:r>
            <a:endParaRPr/>
          </a:p>
          <a:p>
            <a:pPr indent="0" lvl="0" marL="0" rtl="0" algn="l">
              <a:spcBef>
                <a:spcPts val="0"/>
              </a:spcBef>
              <a:spcAft>
                <a:spcPts val="0"/>
              </a:spcAft>
              <a:buClr>
                <a:schemeClr val="dk1"/>
              </a:buClr>
              <a:buSzPts val="1100"/>
              <a:buFont typeface="Arial"/>
              <a:buNone/>
            </a:pPr>
            <a:r>
              <a:rPr lang="en"/>
              <a:t>2.  Quality plan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Lab 3 deliverables (by week 8):</a:t>
            </a:r>
            <a:endParaRPr/>
          </a:p>
          <a:p>
            <a:pPr indent="0" lvl="0" marL="0" rtl="0" algn="l">
              <a:spcBef>
                <a:spcPts val="0"/>
              </a:spcBef>
              <a:spcAft>
                <a:spcPts val="0"/>
              </a:spcAft>
              <a:buClr>
                <a:schemeClr val="dk1"/>
              </a:buClr>
              <a:buSzPts val="1100"/>
              <a:buFont typeface="Arial"/>
              <a:buNone/>
            </a:pPr>
            <a:r>
              <a:rPr lang="en"/>
              <a:t>1.  Project Plan (Wiki)</a:t>
            </a:r>
            <a:endParaRPr/>
          </a:p>
          <a:p>
            <a:pPr indent="0" lvl="0" marL="0" rtl="0" algn="l">
              <a:spcBef>
                <a:spcPts val="0"/>
              </a:spcBef>
              <a:spcAft>
                <a:spcPts val="0"/>
              </a:spcAft>
              <a:buClr>
                <a:schemeClr val="dk1"/>
              </a:buClr>
              <a:buSzPts val="1100"/>
              <a:buFont typeface="Arial"/>
              <a:buNone/>
            </a:pPr>
            <a:r>
              <a:rPr lang="en"/>
              <a:t>2.  Risk Management (Wiki)</a:t>
            </a:r>
            <a:endParaRPr/>
          </a:p>
          <a:p>
            <a:pPr indent="0" lvl="0" marL="0" rtl="0" algn="l">
              <a:spcBef>
                <a:spcPts val="0"/>
              </a:spcBef>
              <a:spcAft>
                <a:spcPts val="0"/>
              </a:spcAft>
              <a:buClr>
                <a:schemeClr val="dk1"/>
              </a:buClr>
              <a:buSzPts val="1100"/>
              <a:buFont typeface="Arial"/>
              <a:buNone/>
            </a:pPr>
            <a:r>
              <a:rPr lang="en"/>
              <a:t>3.  Prototype ready for simple demo </a:t>
            </a:r>
            <a:endParaRPr/>
          </a:p>
          <a:p>
            <a:pPr indent="0" lvl="0" marL="0" rtl="0" algn="l">
              <a:spcBef>
                <a:spcPts val="0"/>
              </a:spcBef>
              <a:spcAft>
                <a:spcPts val="0"/>
              </a:spcAft>
              <a:buClr>
                <a:schemeClr val="dk1"/>
              </a:buClr>
              <a:buSzPts val="1100"/>
              <a:buFont typeface="Arial"/>
              <a:buNone/>
            </a:pPr>
            <a:r>
              <a:rPr lang="en"/>
              <a:t>4.  SVN: Prototype related items such as code, documents, slides video clips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Lab 4 deliverables (by week 10):</a:t>
            </a:r>
            <a:endParaRPr/>
          </a:p>
          <a:p>
            <a:pPr indent="0" lvl="0" marL="0" rtl="0" algn="l">
              <a:spcBef>
                <a:spcPts val="0"/>
              </a:spcBef>
              <a:spcAft>
                <a:spcPts val="0"/>
              </a:spcAft>
              <a:buClr>
                <a:schemeClr val="dk1"/>
              </a:buClr>
              <a:buSzPts val="1100"/>
              <a:buFont typeface="Arial"/>
              <a:buNone/>
            </a:pPr>
            <a:r>
              <a:rPr lang="en"/>
              <a:t>1.  Design Report on software maintainability (wiki)</a:t>
            </a:r>
            <a:endParaRPr/>
          </a:p>
          <a:p>
            <a:pPr indent="0" lvl="0" marL="0" rtl="0" algn="l">
              <a:spcBef>
                <a:spcPts val="0"/>
              </a:spcBef>
              <a:spcAft>
                <a:spcPts val="0"/>
              </a:spcAft>
              <a:buClr>
                <a:schemeClr val="dk1"/>
              </a:buClr>
              <a:buSzPts val="1100"/>
              <a:buFont typeface="Arial"/>
              <a:buNone/>
            </a:pPr>
            <a:r>
              <a:rPr lang="en"/>
              <a:t>2.  Configuration Management Plan (wiki)</a:t>
            </a:r>
            <a:endParaRPr/>
          </a:p>
          <a:p>
            <a:pPr indent="0" lvl="0" marL="0" rtl="0" algn="l">
              <a:spcBef>
                <a:spcPts val="0"/>
              </a:spcBef>
              <a:spcAft>
                <a:spcPts val="0"/>
              </a:spcAft>
              <a:buClr>
                <a:schemeClr val="dk1"/>
              </a:buClr>
              <a:buSzPts val="1100"/>
              <a:buFont typeface="Arial"/>
              <a:buNone/>
            </a:pPr>
            <a:r>
              <a:rPr lang="en"/>
              <a:t>3.  Change management plan (wiki)</a:t>
            </a:r>
            <a:endParaRPr/>
          </a:p>
          <a:p>
            <a:pPr indent="0" lvl="0" marL="0" rtl="0" algn="l">
              <a:spcBef>
                <a:spcPts val="0"/>
              </a:spcBef>
              <a:spcAft>
                <a:spcPts val="0"/>
              </a:spcAft>
              <a:buClr>
                <a:schemeClr val="dk1"/>
              </a:buClr>
              <a:buSzPts val="1100"/>
              <a:buFont typeface="Arial"/>
              <a:buNone/>
            </a:pPr>
            <a:r>
              <a:rPr lang="en"/>
              <a:t>4.  Release plan (wiki)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Lab 5 deliverables (by week 12):</a:t>
            </a:r>
            <a:endParaRPr/>
          </a:p>
          <a:p>
            <a:pPr indent="0" lvl="0" marL="0" rtl="0" algn="l">
              <a:spcBef>
                <a:spcPts val="0"/>
              </a:spcBef>
              <a:spcAft>
                <a:spcPts val="0"/>
              </a:spcAft>
              <a:buClr>
                <a:schemeClr val="dk1"/>
              </a:buClr>
              <a:buSzPts val="1100"/>
              <a:buFont typeface="Arial"/>
              <a:buNone/>
            </a:pPr>
            <a:r>
              <a:rPr lang="en"/>
              <a:t>1.  Presentation slides (wiki)</a:t>
            </a:r>
            <a:endParaRPr/>
          </a:p>
          <a:p>
            <a:pPr indent="0" lvl="0" marL="0" rtl="0" algn="l">
              <a:spcBef>
                <a:spcPts val="0"/>
              </a:spcBef>
              <a:spcAft>
                <a:spcPts val="0"/>
              </a:spcAft>
              <a:buClr>
                <a:schemeClr val="dk1"/>
              </a:buClr>
              <a:buSzPts val="1100"/>
              <a:buFont typeface="Arial"/>
              <a:buNone/>
            </a:pPr>
            <a:r>
              <a:rPr lang="en"/>
              <a:t>2.  Test plan (wiki)</a:t>
            </a:r>
            <a:endParaRPr/>
          </a:p>
          <a:p>
            <a:pPr indent="0" lvl="0" marL="0" rtl="0" algn="l">
              <a:spcBef>
                <a:spcPts val="0"/>
              </a:spcBef>
              <a:spcAft>
                <a:spcPts val="0"/>
              </a:spcAft>
              <a:buClr>
                <a:schemeClr val="dk1"/>
              </a:buClr>
              <a:buSzPts val="1100"/>
              <a:buFont typeface="Arial"/>
              <a:buNone/>
            </a:pPr>
            <a:r>
              <a:rPr lang="en"/>
              <a:t>3.  Test cases and requirement test coverage report(wiki)</a:t>
            </a:r>
            <a:endParaRPr/>
          </a:p>
          <a:p>
            <a:pPr indent="0" lvl="0" marL="0" rtl="0" algn="l">
              <a:spcBef>
                <a:spcPts val="0"/>
              </a:spcBef>
              <a:spcAft>
                <a:spcPts val="0"/>
              </a:spcAft>
              <a:buClr>
                <a:schemeClr val="dk1"/>
              </a:buClr>
              <a:buSzPts val="1100"/>
              <a:buFont typeface="Arial"/>
              <a:buNone/>
            </a:pPr>
            <a:r>
              <a:rPr lang="en"/>
              <a:t>4.  CMMI level 2 definition (wiki)</a:t>
            </a:r>
            <a:endParaRPr/>
          </a:p>
          <a:p>
            <a:pPr indent="0" lvl="0" marL="0" rtl="0" algn="l">
              <a:spcBef>
                <a:spcPts val="0"/>
              </a:spcBef>
              <a:spcAft>
                <a:spcPts val="0"/>
              </a:spcAft>
              <a:buClr>
                <a:schemeClr val="dk1"/>
              </a:buClr>
              <a:buSzPts val="1100"/>
              <a:buFont typeface="Arial"/>
              <a:buNone/>
            </a:pPr>
            <a:r>
              <a:rPr lang="en"/>
              <a:t>5.  SVN: Version control system</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951db4f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951db4f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1 Deliverables (by week 4):</a:t>
            </a:r>
            <a:endParaRPr/>
          </a:p>
          <a:p>
            <a:pPr indent="0" lvl="0" marL="0" rtl="0" algn="l">
              <a:spcBef>
                <a:spcPts val="0"/>
              </a:spcBef>
              <a:spcAft>
                <a:spcPts val="0"/>
              </a:spcAft>
              <a:buNone/>
            </a:pPr>
            <a:r>
              <a:rPr lang="en"/>
              <a:t>1.  Project Proposal </a:t>
            </a:r>
            <a:endParaRPr/>
          </a:p>
          <a:p>
            <a:pPr indent="0" lvl="0" marL="0" rtl="0" algn="l">
              <a:spcBef>
                <a:spcPts val="0"/>
              </a:spcBef>
              <a:spcAft>
                <a:spcPts val="0"/>
              </a:spcAft>
              <a:buNone/>
            </a:pPr>
            <a:r>
              <a:rPr lang="en"/>
              <a:t>2.  Use case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 2 deliverables (by week 6):</a:t>
            </a:r>
            <a:endParaRPr/>
          </a:p>
          <a:p>
            <a:pPr indent="0" lvl="0" marL="0" rtl="0" algn="l">
              <a:spcBef>
                <a:spcPts val="0"/>
              </a:spcBef>
              <a:spcAft>
                <a:spcPts val="0"/>
              </a:spcAft>
              <a:buNone/>
            </a:pPr>
            <a:r>
              <a:rPr lang="en"/>
              <a:t>1.  System Requirement Specification</a:t>
            </a:r>
            <a:endParaRPr/>
          </a:p>
          <a:p>
            <a:pPr indent="0" lvl="0" marL="0" rtl="0" algn="l">
              <a:spcBef>
                <a:spcPts val="0"/>
              </a:spcBef>
              <a:spcAft>
                <a:spcPts val="0"/>
              </a:spcAft>
              <a:buNone/>
            </a:pPr>
            <a:r>
              <a:rPr lang="en"/>
              <a:t>2.  Quality plan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 3 deliverables (by week 8):</a:t>
            </a:r>
            <a:endParaRPr/>
          </a:p>
          <a:p>
            <a:pPr indent="0" lvl="0" marL="0" rtl="0" algn="l">
              <a:spcBef>
                <a:spcPts val="0"/>
              </a:spcBef>
              <a:spcAft>
                <a:spcPts val="0"/>
              </a:spcAft>
              <a:buNone/>
            </a:pPr>
            <a:r>
              <a:rPr lang="en"/>
              <a:t>1.  Project Plan (Wiki)</a:t>
            </a:r>
            <a:endParaRPr/>
          </a:p>
          <a:p>
            <a:pPr indent="0" lvl="0" marL="0" rtl="0" algn="l">
              <a:spcBef>
                <a:spcPts val="0"/>
              </a:spcBef>
              <a:spcAft>
                <a:spcPts val="0"/>
              </a:spcAft>
              <a:buNone/>
            </a:pPr>
            <a:r>
              <a:rPr lang="en"/>
              <a:t>2.  Risk Management (Wiki)</a:t>
            </a:r>
            <a:endParaRPr/>
          </a:p>
          <a:p>
            <a:pPr indent="0" lvl="0" marL="0" rtl="0" algn="l">
              <a:spcBef>
                <a:spcPts val="0"/>
              </a:spcBef>
              <a:spcAft>
                <a:spcPts val="0"/>
              </a:spcAft>
              <a:buNone/>
            </a:pPr>
            <a:r>
              <a:rPr lang="en"/>
              <a:t>3.  Prototype ready for simple demo </a:t>
            </a:r>
            <a:endParaRPr/>
          </a:p>
          <a:p>
            <a:pPr indent="0" lvl="0" marL="0" rtl="0" algn="l">
              <a:spcBef>
                <a:spcPts val="0"/>
              </a:spcBef>
              <a:spcAft>
                <a:spcPts val="0"/>
              </a:spcAft>
              <a:buNone/>
            </a:pPr>
            <a:r>
              <a:rPr lang="en"/>
              <a:t>4.  SVN: Prototype related items such as code, documents, slides video clips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 4 deliverables (by week 10):</a:t>
            </a:r>
            <a:endParaRPr/>
          </a:p>
          <a:p>
            <a:pPr indent="0" lvl="0" marL="0" rtl="0" algn="l">
              <a:spcBef>
                <a:spcPts val="0"/>
              </a:spcBef>
              <a:spcAft>
                <a:spcPts val="0"/>
              </a:spcAft>
              <a:buNone/>
            </a:pPr>
            <a:r>
              <a:rPr lang="en"/>
              <a:t>1.  Design Report on software maintainability (wiki)</a:t>
            </a:r>
            <a:endParaRPr/>
          </a:p>
          <a:p>
            <a:pPr indent="0" lvl="0" marL="0" rtl="0" algn="l">
              <a:spcBef>
                <a:spcPts val="0"/>
              </a:spcBef>
              <a:spcAft>
                <a:spcPts val="0"/>
              </a:spcAft>
              <a:buNone/>
            </a:pPr>
            <a:r>
              <a:rPr lang="en"/>
              <a:t>2.  Configuration Management Plan (wiki)</a:t>
            </a:r>
            <a:endParaRPr/>
          </a:p>
          <a:p>
            <a:pPr indent="0" lvl="0" marL="0" rtl="0" algn="l">
              <a:spcBef>
                <a:spcPts val="0"/>
              </a:spcBef>
              <a:spcAft>
                <a:spcPts val="0"/>
              </a:spcAft>
              <a:buNone/>
            </a:pPr>
            <a:r>
              <a:rPr lang="en"/>
              <a:t>3.  Change management plan (wiki)</a:t>
            </a:r>
            <a:endParaRPr/>
          </a:p>
          <a:p>
            <a:pPr indent="0" lvl="0" marL="0" rtl="0" algn="l">
              <a:spcBef>
                <a:spcPts val="0"/>
              </a:spcBef>
              <a:spcAft>
                <a:spcPts val="0"/>
              </a:spcAft>
              <a:buNone/>
            </a:pPr>
            <a:r>
              <a:rPr lang="en"/>
              <a:t>4.  Release plan (wiki)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Lab 5 deliverables (by week 12):</a:t>
            </a:r>
            <a:endParaRPr/>
          </a:p>
          <a:p>
            <a:pPr indent="0" lvl="0" marL="0" rtl="0" algn="l">
              <a:spcBef>
                <a:spcPts val="0"/>
              </a:spcBef>
              <a:spcAft>
                <a:spcPts val="0"/>
              </a:spcAft>
              <a:buNone/>
            </a:pPr>
            <a:r>
              <a:rPr lang="en"/>
              <a:t>1.  Presentation slides (wiki)</a:t>
            </a:r>
            <a:endParaRPr/>
          </a:p>
          <a:p>
            <a:pPr indent="0" lvl="0" marL="0" rtl="0" algn="l">
              <a:spcBef>
                <a:spcPts val="0"/>
              </a:spcBef>
              <a:spcAft>
                <a:spcPts val="0"/>
              </a:spcAft>
              <a:buNone/>
            </a:pPr>
            <a:r>
              <a:rPr lang="en"/>
              <a:t>2.  Test plan (wiki)</a:t>
            </a:r>
            <a:endParaRPr/>
          </a:p>
          <a:p>
            <a:pPr indent="0" lvl="0" marL="0" rtl="0" algn="l">
              <a:spcBef>
                <a:spcPts val="0"/>
              </a:spcBef>
              <a:spcAft>
                <a:spcPts val="0"/>
              </a:spcAft>
              <a:buNone/>
            </a:pPr>
            <a:r>
              <a:rPr lang="en"/>
              <a:t>3.  Test cases and requirement test coverage report(wiki)</a:t>
            </a:r>
            <a:endParaRPr/>
          </a:p>
          <a:p>
            <a:pPr indent="0" lvl="0" marL="0" rtl="0" algn="l">
              <a:spcBef>
                <a:spcPts val="0"/>
              </a:spcBef>
              <a:spcAft>
                <a:spcPts val="0"/>
              </a:spcAft>
              <a:buNone/>
            </a:pPr>
            <a:r>
              <a:rPr lang="en"/>
              <a:t>4.  CMMI level 2 definition (wiki)</a:t>
            </a:r>
            <a:endParaRPr/>
          </a:p>
          <a:p>
            <a:pPr indent="0" lvl="0" marL="0" rtl="0" algn="l">
              <a:spcBef>
                <a:spcPts val="0"/>
              </a:spcBef>
              <a:spcAft>
                <a:spcPts val="0"/>
              </a:spcAft>
              <a:buNone/>
            </a:pPr>
            <a:r>
              <a:rPr lang="en"/>
              <a:t>5.  SVN: Version control system</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347f20496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347f20496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951db4f7d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951db4f7d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951db4f7d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951db4f7d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951db4f7d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951db4f7d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951db4f7d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951db4f7d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951db4f7d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951db4f7d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347f20496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347f20496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951db4f7d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951db4f7d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951db4f7d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951db4f7d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951db4f7d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951db4f7d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951db4f7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951db4f7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951db4f7d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951db4f7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951db4f7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f951db4f7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951db4f7d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951db4f7d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951db4f7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951db4f7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951db4f7d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951db4f7d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951db4f7d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951db4f7d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38848a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38848a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the pandemic and lack of opportunity to travel overseas, many are starting to feel extremely cooped up in this little red dot. They feel as though there is nothing to do and see. What they don’t know is that there are actually many hidden gems in Singapore. However, these gems can be difficult to find as there is no </a:t>
            </a:r>
            <a:r>
              <a:rPr lang="en"/>
              <a:t>application</a:t>
            </a:r>
            <a:r>
              <a:rPr lang="en"/>
              <a:t> which displays places of interests, events and food locations.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951db4f7d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951db4f7d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951db4f7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951db4f7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61f1f0cc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61f1f0cc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951db4f7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951db4f7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951db4f7d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951db4f7d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347f20496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f347f20496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951db4f7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951db4f7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347f20496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347f20496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347f2049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347f2049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we decided to create HangOut. HangOut is an application </a:t>
            </a:r>
            <a:r>
              <a:rPr lang="en"/>
              <a:t>which allows users to have a bird’s eye view of what is happening in their neighbourhoods. Not only that, users can save their favourite locations and even initiate meetups. More of our app will be shown during the demo later.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95be307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95be307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95be307b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95be307b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3504" rtl="0" algn="just">
              <a:lnSpc>
                <a:spcPct val="110000"/>
              </a:lnSpc>
              <a:spcBef>
                <a:spcPts val="140"/>
              </a:spcBef>
              <a:spcAft>
                <a:spcPts val="0"/>
              </a:spcAft>
              <a:buClr>
                <a:schemeClr val="dk1"/>
              </a:buClr>
              <a:buSzPts val="1100"/>
              <a:buFont typeface="Arial"/>
              <a:buNone/>
            </a:pPr>
            <a:r>
              <a:rPr lang="en">
                <a:solidFill>
                  <a:schemeClr val="dk1"/>
                </a:solidFill>
              </a:rPr>
              <a:t>During team meetings, the group will discuss the important features that should be included in the mobile application to enhance user experience. We would also perform analysis and predict the different kinds of improvements we would be implementing in the future after the release of the application. As such, we will be focusing on the Usability aspect of Hangout for the members of the public as we foresee a broad user base. The software must flow according to the user’s expectations, offer required information and provide navigation controls that are clear to understand.</a:t>
            </a:r>
            <a:endParaRPr>
              <a:solidFill>
                <a:schemeClr val="dk1"/>
              </a:solidFill>
            </a:endParaRPr>
          </a:p>
          <a:p>
            <a:pPr indent="0" lvl="0" marL="606425" marR="103504" rtl="0" algn="just">
              <a:lnSpc>
                <a:spcPct val="110000"/>
              </a:lnSpc>
              <a:spcBef>
                <a:spcPts val="140"/>
              </a:spcBef>
              <a:spcAft>
                <a:spcPts val="0"/>
              </a:spcAft>
              <a:buClr>
                <a:schemeClr val="dk1"/>
              </a:buClr>
              <a:buSzPts val="1100"/>
              <a:buFont typeface="Arial"/>
              <a:buNone/>
            </a:pPr>
            <a:r>
              <a:t/>
            </a:r>
            <a:endParaRPr>
              <a:solidFill>
                <a:schemeClr val="dk1"/>
              </a:solidFill>
            </a:endParaRPr>
          </a:p>
          <a:p>
            <a:pPr indent="0" lvl="0" marL="0" marR="104140" rtl="0" algn="just">
              <a:lnSpc>
                <a:spcPct val="110833"/>
              </a:lnSpc>
              <a:spcBef>
                <a:spcPts val="10"/>
              </a:spcBef>
              <a:spcAft>
                <a:spcPts val="0"/>
              </a:spcAft>
              <a:buClr>
                <a:schemeClr val="dk1"/>
              </a:buClr>
              <a:buSzPts val="1100"/>
              <a:buFont typeface="Arial"/>
              <a:buNone/>
            </a:pPr>
            <a:r>
              <a:rPr lang="en">
                <a:solidFill>
                  <a:schemeClr val="dk1"/>
                </a:solidFill>
              </a:rPr>
              <a:t>When the widespread usage of the application becomes the norm, it will have to be scaled up to handle much higher traffic rates as the user base continuously expands. Hence, we also targeted Scalability as one of the factors that we have to look into in the future.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95be307ba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95be307b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833"/>
              </a:lnSpc>
              <a:spcBef>
                <a:spcPts val="140"/>
              </a:spcBef>
              <a:spcAft>
                <a:spcPts val="0"/>
              </a:spcAft>
              <a:buClr>
                <a:schemeClr val="dk1"/>
              </a:buClr>
              <a:buSzPts val="1100"/>
              <a:buFont typeface="Arial"/>
              <a:buNone/>
            </a:pPr>
            <a:r>
              <a:rPr lang="en">
                <a:solidFill>
                  <a:schemeClr val="dk1"/>
                </a:solidFill>
              </a:rPr>
              <a:t>For official testing of Hangout, we will be implementing the following procedures and  this is what we will look out for: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95be307b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95be307b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833"/>
              </a:lnSpc>
              <a:spcBef>
                <a:spcPts val="140"/>
              </a:spcBef>
              <a:spcAft>
                <a:spcPts val="0"/>
              </a:spcAft>
              <a:buClr>
                <a:schemeClr val="dk1"/>
              </a:buClr>
              <a:buSzPts val="1100"/>
              <a:buFont typeface="Arial"/>
              <a:buNone/>
            </a:pPr>
            <a:r>
              <a:rPr lang="en">
                <a:solidFill>
                  <a:schemeClr val="dk1"/>
                </a:solidFill>
              </a:rPr>
              <a:t>We will enhance our application while testing the application and this is what we will look out for: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22648" y="1410591"/>
            <a:ext cx="10916" cy="6717"/>
          </a:xfrm>
          <a:custGeom>
            <a:rect b="b" l="l" r="r" t="t"/>
            <a:pathLst>
              <a:path extrusionOk="0" h="168" w="273">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36429"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489951" y="2822527"/>
            <a:ext cx="5398" cy="15714"/>
          </a:xfrm>
          <a:custGeom>
            <a:rect b="b" l="l" r="r" t="t"/>
            <a:pathLst>
              <a:path extrusionOk="0" h="393" w="135">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904698" y="-181955"/>
            <a:ext cx="9037" cy="9996"/>
          </a:xfrm>
          <a:custGeom>
            <a:rect b="b" l="l" r="r" t="t"/>
            <a:pathLst>
              <a:path extrusionOk="0" h="250" w="226">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5475327" y="1597038"/>
            <a:ext cx="3096900" cy="1413900"/>
          </a:xfrm>
          <a:prstGeom prst="rect">
            <a:avLst/>
          </a:prstGeom>
          <a:solidFill>
            <a:schemeClr val="accent1"/>
          </a:solidFill>
          <a:ln>
            <a:noFill/>
          </a:ln>
        </p:spPr>
        <p:txBody>
          <a:bodyPr anchorCtr="0" anchor="ctr" bIns="91425" lIns="91425" spcFirstLastPara="1" rIns="91425" wrap="square" tIns="91425">
            <a:noAutofit/>
          </a:bodyPr>
          <a:lstStyle>
            <a:lvl1pPr lvl="0">
              <a:spcBef>
                <a:spcPts val="0"/>
              </a:spcBef>
              <a:spcAft>
                <a:spcPts val="0"/>
              </a:spcAft>
              <a:buSzPts val="5200"/>
              <a:buFont typeface="Concert One"/>
              <a:buNone/>
              <a:defRPr sz="40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14" name="Google Shape;14;p2"/>
          <p:cNvSpPr txBox="1"/>
          <p:nvPr>
            <p:ph idx="1" type="subTitle"/>
          </p:nvPr>
        </p:nvSpPr>
        <p:spPr>
          <a:xfrm>
            <a:off x="5594800" y="2881122"/>
            <a:ext cx="2336100" cy="70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 name="Google Shape;15;p2"/>
          <p:cNvSpPr/>
          <p:nvPr/>
        </p:nvSpPr>
        <p:spPr>
          <a:xfrm>
            <a:off x="8967900" y="3465825"/>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3217652" y="-3225000"/>
            <a:ext cx="176100" cy="662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p:nvPr/>
        </p:nvSpPr>
        <p:spPr>
          <a:xfrm>
            <a:off x="4875" y="-4875"/>
            <a:ext cx="4782600" cy="5143500"/>
          </a:xfrm>
          <a:prstGeom prst="rect">
            <a:avLst/>
          </a:prstGeom>
          <a:solidFill>
            <a:srgbClr val="F7F7F7">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599100" y="1745050"/>
            <a:ext cx="5259000" cy="1240200"/>
          </a:xfrm>
          <a:prstGeom prst="rect">
            <a:avLst/>
          </a:prstGeom>
          <a:noFill/>
        </p:spPr>
        <p:txBody>
          <a:bodyPr anchorCtr="0" anchor="ctr" bIns="91425" lIns="91425" spcFirstLastPara="1" rIns="91425" wrap="square" tIns="91425">
            <a:noAutofit/>
          </a:bodyPr>
          <a:lstStyle>
            <a:lvl1pPr lvl="0">
              <a:spcBef>
                <a:spcPts val="0"/>
              </a:spcBef>
              <a:spcAft>
                <a:spcPts val="0"/>
              </a:spcAft>
              <a:buSzPts val="9600"/>
              <a:buNone/>
              <a:defRPr sz="8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64" name="Google Shape;64;p11"/>
          <p:cNvSpPr txBox="1"/>
          <p:nvPr>
            <p:ph idx="1" type="body"/>
          </p:nvPr>
        </p:nvSpPr>
        <p:spPr>
          <a:xfrm>
            <a:off x="599100" y="2985638"/>
            <a:ext cx="3499200" cy="412800"/>
          </a:xfrm>
          <a:prstGeom prst="rect">
            <a:avLst/>
          </a:prstGeom>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600"/>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65" name="Google Shape;65;p11"/>
          <p:cNvSpPr/>
          <p:nvPr/>
        </p:nvSpPr>
        <p:spPr>
          <a:xfrm>
            <a:off x="8967900" y="-3300"/>
            <a:ext cx="176100" cy="295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rot="-5400000">
            <a:off x="935375" y="-929100"/>
            <a:ext cx="176100" cy="203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8" name="Shape 68"/>
        <p:cNvGrpSpPr/>
        <p:nvPr/>
      </p:nvGrpSpPr>
      <p:grpSpPr>
        <a:xfrm>
          <a:off x="0" y="0"/>
          <a:ext cx="0" cy="0"/>
          <a:chOff x="0" y="0"/>
          <a:chExt cx="0" cy="0"/>
        </a:xfrm>
      </p:grpSpPr>
      <p:sp>
        <p:nvSpPr>
          <p:cNvPr id="69" name="Google Shape;69;p13"/>
          <p:cNvSpPr/>
          <p:nvPr/>
        </p:nvSpPr>
        <p:spPr>
          <a:xfrm rot="5400000">
            <a:off x="8162113" y="-798900"/>
            <a:ext cx="185700" cy="17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1670332" y="1776144"/>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1" name="Google Shape;71;p13"/>
          <p:cNvSpPr txBox="1"/>
          <p:nvPr>
            <p:ph idx="1" type="subTitle"/>
          </p:nvPr>
        </p:nvSpPr>
        <p:spPr>
          <a:xfrm>
            <a:off x="1670325" y="2052878"/>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72" name="Google Shape;72;p13"/>
          <p:cNvSpPr txBox="1"/>
          <p:nvPr>
            <p:ph idx="2" type="title"/>
          </p:nvPr>
        </p:nvSpPr>
        <p:spPr>
          <a:xfrm>
            <a:off x="5936077" y="1776144"/>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3" name="Google Shape;73;p13"/>
          <p:cNvSpPr txBox="1"/>
          <p:nvPr>
            <p:ph idx="3" type="subTitle"/>
          </p:nvPr>
        </p:nvSpPr>
        <p:spPr>
          <a:xfrm>
            <a:off x="5936074" y="2052878"/>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74" name="Google Shape;74;p13"/>
          <p:cNvSpPr txBox="1"/>
          <p:nvPr>
            <p:ph hasCustomPrompt="1" idx="4" type="title"/>
          </p:nvPr>
        </p:nvSpPr>
        <p:spPr>
          <a:xfrm>
            <a:off x="672310" y="1703600"/>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75" name="Google Shape;75;p13"/>
          <p:cNvSpPr txBox="1"/>
          <p:nvPr>
            <p:ph hasCustomPrompt="1" idx="5" type="title"/>
          </p:nvPr>
        </p:nvSpPr>
        <p:spPr>
          <a:xfrm>
            <a:off x="4941360" y="1703600"/>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76" name="Google Shape;76;p13"/>
          <p:cNvSpPr txBox="1"/>
          <p:nvPr>
            <p:ph idx="6" type="title"/>
          </p:nvPr>
        </p:nvSpPr>
        <p:spPr>
          <a:xfrm>
            <a:off x="1670332" y="2832016"/>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7" name="Google Shape;77;p13"/>
          <p:cNvSpPr txBox="1"/>
          <p:nvPr>
            <p:ph idx="7" type="subTitle"/>
          </p:nvPr>
        </p:nvSpPr>
        <p:spPr>
          <a:xfrm>
            <a:off x="1670325" y="3108751"/>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78" name="Google Shape;78;p13"/>
          <p:cNvSpPr txBox="1"/>
          <p:nvPr>
            <p:ph hasCustomPrompt="1" idx="8" type="title"/>
          </p:nvPr>
        </p:nvSpPr>
        <p:spPr>
          <a:xfrm>
            <a:off x="672310" y="2759475"/>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79" name="Google Shape;79;p13"/>
          <p:cNvSpPr txBox="1"/>
          <p:nvPr>
            <p:ph idx="9" type="title"/>
          </p:nvPr>
        </p:nvSpPr>
        <p:spPr>
          <a:xfrm>
            <a:off x="5936077" y="2832016"/>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3"/>
          <p:cNvSpPr txBox="1"/>
          <p:nvPr>
            <p:ph idx="13" type="subTitle"/>
          </p:nvPr>
        </p:nvSpPr>
        <p:spPr>
          <a:xfrm>
            <a:off x="5936074" y="3108751"/>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81" name="Google Shape;81;p13"/>
          <p:cNvSpPr txBox="1"/>
          <p:nvPr>
            <p:ph hasCustomPrompt="1" idx="14" type="title"/>
          </p:nvPr>
        </p:nvSpPr>
        <p:spPr>
          <a:xfrm>
            <a:off x="4941360" y="2759475"/>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82" name="Google Shape;82;p13"/>
          <p:cNvSpPr txBox="1"/>
          <p:nvPr>
            <p:ph idx="15" type="title"/>
          </p:nvPr>
        </p:nvSpPr>
        <p:spPr>
          <a:xfrm>
            <a:off x="1670332" y="3887887"/>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 name="Google Shape;83;p13"/>
          <p:cNvSpPr txBox="1"/>
          <p:nvPr>
            <p:ph idx="16" type="subTitle"/>
          </p:nvPr>
        </p:nvSpPr>
        <p:spPr>
          <a:xfrm>
            <a:off x="1670325" y="4164625"/>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84" name="Google Shape;84;p13"/>
          <p:cNvSpPr txBox="1"/>
          <p:nvPr>
            <p:ph hasCustomPrompt="1" idx="17" type="title"/>
          </p:nvPr>
        </p:nvSpPr>
        <p:spPr>
          <a:xfrm>
            <a:off x="672310" y="3815350"/>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85" name="Google Shape;85;p13"/>
          <p:cNvSpPr txBox="1"/>
          <p:nvPr>
            <p:ph idx="18" type="title"/>
          </p:nvPr>
        </p:nvSpPr>
        <p:spPr>
          <a:xfrm>
            <a:off x="5936077" y="3887887"/>
            <a:ext cx="27327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3"/>
          <p:cNvSpPr txBox="1"/>
          <p:nvPr>
            <p:ph idx="19" type="subTitle"/>
          </p:nvPr>
        </p:nvSpPr>
        <p:spPr>
          <a:xfrm>
            <a:off x="5936074" y="4164625"/>
            <a:ext cx="2732700" cy="40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87" name="Google Shape;87;p13"/>
          <p:cNvSpPr txBox="1"/>
          <p:nvPr>
            <p:ph hasCustomPrompt="1" idx="20" type="title"/>
          </p:nvPr>
        </p:nvSpPr>
        <p:spPr>
          <a:xfrm>
            <a:off x="4941360" y="3815350"/>
            <a:ext cx="7974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88" name="Google Shape;88;p13"/>
          <p:cNvSpPr txBox="1"/>
          <p:nvPr>
            <p:ph idx="21" type="title"/>
          </p:nvPr>
        </p:nvSpPr>
        <p:spPr>
          <a:xfrm>
            <a:off x="598022" y="485375"/>
            <a:ext cx="5483400" cy="719700"/>
          </a:xfrm>
          <a:prstGeom prst="rect">
            <a:avLst/>
          </a:prstGeom>
          <a:solidFill>
            <a:schemeClr val="accen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3"/>
          <p:cNvSpPr/>
          <p:nvPr/>
        </p:nvSpPr>
        <p:spPr>
          <a:xfrm rot="5400000">
            <a:off x="4473625" y="475250"/>
            <a:ext cx="185700" cy="91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2">
    <p:spTree>
      <p:nvGrpSpPr>
        <p:cNvPr id="90" name="Shape 90"/>
        <p:cNvGrpSpPr/>
        <p:nvPr/>
      </p:nvGrpSpPr>
      <p:grpSpPr>
        <a:xfrm>
          <a:off x="0" y="0"/>
          <a:ext cx="0" cy="0"/>
          <a:chOff x="0" y="0"/>
          <a:chExt cx="0" cy="0"/>
        </a:xfrm>
      </p:grpSpPr>
      <p:sp>
        <p:nvSpPr>
          <p:cNvPr id="91" name="Google Shape;91;p14"/>
          <p:cNvSpPr/>
          <p:nvPr/>
        </p:nvSpPr>
        <p:spPr>
          <a:xfrm rot="-5400000">
            <a:off x="4483875" y="-4476300"/>
            <a:ext cx="176100" cy="91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ph type="title"/>
          </p:nvPr>
        </p:nvSpPr>
        <p:spPr>
          <a:xfrm>
            <a:off x="2892600" y="487775"/>
            <a:ext cx="3358800" cy="717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 name="Google Shape;93;p14"/>
          <p:cNvSpPr txBox="1"/>
          <p:nvPr>
            <p:ph idx="2" type="title"/>
          </p:nvPr>
        </p:nvSpPr>
        <p:spPr>
          <a:xfrm>
            <a:off x="1131447" y="3284297"/>
            <a:ext cx="2269500" cy="40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1" type="subTitle"/>
          </p:nvPr>
        </p:nvSpPr>
        <p:spPr>
          <a:xfrm>
            <a:off x="1131447" y="3571327"/>
            <a:ext cx="2269500" cy="6123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4"/>
          <p:cNvSpPr txBox="1"/>
          <p:nvPr>
            <p:ph idx="3" type="title"/>
          </p:nvPr>
        </p:nvSpPr>
        <p:spPr>
          <a:xfrm>
            <a:off x="5741006" y="3284297"/>
            <a:ext cx="22695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4" type="subTitle"/>
          </p:nvPr>
        </p:nvSpPr>
        <p:spPr>
          <a:xfrm>
            <a:off x="5741006" y="3571327"/>
            <a:ext cx="2269500" cy="612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4"/>
          <p:cNvSpPr txBox="1"/>
          <p:nvPr>
            <p:ph idx="5" type="title"/>
          </p:nvPr>
        </p:nvSpPr>
        <p:spPr>
          <a:xfrm>
            <a:off x="1131447" y="1902070"/>
            <a:ext cx="2269500" cy="40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8" name="Google Shape;98;p14"/>
          <p:cNvSpPr txBox="1"/>
          <p:nvPr>
            <p:ph idx="6" type="subTitle"/>
          </p:nvPr>
        </p:nvSpPr>
        <p:spPr>
          <a:xfrm>
            <a:off x="1131447" y="2189101"/>
            <a:ext cx="2269500" cy="6123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9" name="Google Shape;99;p14"/>
          <p:cNvSpPr txBox="1"/>
          <p:nvPr>
            <p:ph idx="7" type="title"/>
          </p:nvPr>
        </p:nvSpPr>
        <p:spPr>
          <a:xfrm>
            <a:off x="5741006" y="1902070"/>
            <a:ext cx="22695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4"/>
          <p:cNvSpPr txBox="1"/>
          <p:nvPr>
            <p:ph idx="8" type="subTitle"/>
          </p:nvPr>
        </p:nvSpPr>
        <p:spPr>
          <a:xfrm>
            <a:off x="5741006" y="2189101"/>
            <a:ext cx="2269500" cy="612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14"/>
          <p:cNvSpPr/>
          <p:nvPr/>
        </p:nvSpPr>
        <p:spPr>
          <a:xfrm>
            <a:off x="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97035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SECTION_TITLE_AND_DESCRIPTION_2_1">
    <p:spTree>
      <p:nvGrpSpPr>
        <p:cNvPr id="103" name="Shape 103"/>
        <p:cNvGrpSpPr/>
        <p:nvPr/>
      </p:nvGrpSpPr>
      <p:grpSpPr>
        <a:xfrm>
          <a:off x="0" y="0"/>
          <a:ext cx="0" cy="0"/>
          <a:chOff x="0" y="0"/>
          <a:chExt cx="0" cy="0"/>
        </a:xfrm>
      </p:grpSpPr>
      <p:sp>
        <p:nvSpPr>
          <p:cNvPr id="104" name="Google Shape;104;p15"/>
          <p:cNvSpPr txBox="1"/>
          <p:nvPr>
            <p:ph type="title"/>
          </p:nvPr>
        </p:nvSpPr>
        <p:spPr>
          <a:xfrm>
            <a:off x="1170425" y="2289399"/>
            <a:ext cx="3261600" cy="439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5" name="Google Shape;105;p15"/>
          <p:cNvSpPr txBox="1"/>
          <p:nvPr>
            <p:ph idx="2" type="title"/>
          </p:nvPr>
        </p:nvSpPr>
        <p:spPr>
          <a:xfrm>
            <a:off x="4711850" y="2289399"/>
            <a:ext cx="3261600" cy="439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6" name="Google Shape;106;p15"/>
          <p:cNvSpPr txBox="1"/>
          <p:nvPr>
            <p:ph idx="1" type="subTitle"/>
          </p:nvPr>
        </p:nvSpPr>
        <p:spPr>
          <a:xfrm>
            <a:off x="713250" y="2726738"/>
            <a:ext cx="3261600" cy="122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15"/>
          <p:cNvSpPr txBox="1"/>
          <p:nvPr>
            <p:ph idx="3" type="subTitle"/>
          </p:nvPr>
        </p:nvSpPr>
        <p:spPr>
          <a:xfrm>
            <a:off x="5169074" y="2726740"/>
            <a:ext cx="3261600" cy="122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5"/>
          <p:cNvSpPr/>
          <p:nvPr/>
        </p:nvSpPr>
        <p:spPr>
          <a:xfrm rot="10800000">
            <a:off x="100" y="4350"/>
            <a:ext cx="176100" cy="141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idx="4" type="title"/>
          </p:nvPr>
        </p:nvSpPr>
        <p:spPr>
          <a:xfrm>
            <a:off x="1603450" y="1190951"/>
            <a:ext cx="5935200" cy="7173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15"/>
          <p:cNvSpPr/>
          <p:nvPr/>
        </p:nvSpPr>
        <p:spPr>
          <a:xfrm>
            <a:off x="8974600" y="1864800"/>
            <a:ext cx="176100" cy="141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5400000">
            <a:off x="4487350" y="475575"/>
            <a:ext cx="176100" cy="915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1">
    <p:spTree>
      <p:nvGrpSpPr>
        <p:cNvPr id="112" name="Shape 112"/>
        <p:cNvGrpSpPr/>
        <p:nvPr/>
      </p:nvGrpSpPr>
      <p:grpSpPr>
        <a:xfrm>
          <a:off x="0" y="0"/>
          <a:ext cx="0" cy="0"/>
          <a:chOff x="0" y="0"/>
          <a:chExt cx="0" cy="0"/>
        </a:xfrm>
      </p:grpSpPr>
      <p:sp>
        <p:nvSpPr>
          <p:cNvPr id="113" name="Google Shape;113;p16"/>
          <p:cNvSpPr txBox="1"/>
          <p:nvPr>
            <p:ph type="title"/>
          </p:nvPr>
        </p:nvSpPr>
        <p:spPr>
          <a:xfrm>
            <a:off x="2774075" y="487775"/>
            <a:ext cx="3708000" cy="717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6"/>
          <p:cNvSpPr txBox="1"/>
          <p:nvPr>
            <p:ph idx="2" type="title"/>
          </p:nvPr>
        </p:nvSpPr>
        <p:spPr>
          <a:xfrm>
            <a:off x="965150" y="2127100"/>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5" name="Google Shape;115;p16"/>
          <p:cNvSpPr txBox="1"/>
          <p:nvPr>
            <p:ph idx="1" type="subTitle"/>
          </p:nvPr>
        </p:nvSpPr>
        <p:spPr>
          <a:xfrm>
            <a:off x="1045409" y="2421164"/>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16"/>
          <p:cNvSpPr txBox="1"/>
          <p:nvPr>
            <p:ph idx="3" type="title"/>
          </p:nvPr>
        </p:nvSpPr>
        <p:spPr>
          <a:xfrm>
            <a:off x="3557444" y="2127100"/>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7" name="Google Shape;117;p16"/>
          <p:cNvSpPr txBox="1"/>
          <p:nvPr>
            <p:ph idx="4" type="subTitle"/>
          </p:nvPr>
        </p:nvSpPr>
        <p:spPr>
          <a:xfrm>
            <a:off x="3637732" y="2421165"/>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16"/>
          <p:cNvSpPr txBox="1"/>
          <p:nvPr>
            <p:ph idx="5" type="title"/>
          </p:nvPr>
        </p:nvSpPr>
        <p:spPr>
          <a:xfrm>
            <a:off x="6149800" y="2127100"/>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6"/>
          <p:cNvSpPr txBox="1"/>
          <p:nvPr>
            <p:ph idx="6" type="subTitle"/>
          </p:nvPr>
        </p:nvSpPr>
        <p:spPr>
          <a:xfrm>
            <a:off x="6230070" y="2421165"/>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0" name="Google Shape;120;p16"/>
          <p:cNvSpPr txBox="1"/>
          <p:nvPr>
            <p:ph idx="7" type="title"/>
          </p:nvPr>
        </p:nvSpPr>
        <p:spPr>
          <a:xfrm>
            <a:off x="965150" y="3691675"/>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16"/>
          <p:cNvSpPr txBox="1"/>
          <p:nvPr>
            <p:ph idx="8" type="subTitle"/>
          </p:nvPr>
        </p:nvSpPr>
        <p:spPr>
          <a:xfrm>
            <a:off x="1045409" y="3985737"/>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2" name="Google Shape;122;p16"/>
          <p:cNvSpPr txBox="1"/>
          <p:nvPr>
            <p:ph idx="9" type="title"/>
          </p:nvPr>
        </p:nvSpPr>
        <p:spPr>
          <a:xfrm>
            <a:off x="3557444" y="3691676"/>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16"/>
          <p:cNvSpPr txBox="1"/>
          <p:nvPr>
            <p:ph idx="13" type="subTitle"/>
          </p:nvPr>
        </p:nvSpPr>
        <p:spPr>
          <a:xfrm>
            <a:off x="3637732" y="3985738"/>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 name="Google Shape;124;p16"/>
          <p:cNvSpPr txBox="1"/>
          <p:nvPr>
            <p:ph idx="14" type="title"/>
          </p:nvPr>
        </p:nvSpPr>
        <p:spPr>
          <a:xfrm>
            <a:off x="6149800" y="3691676"/>
            <a:ext cx="20295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 name="Google Shape;125;p16"/>
          <p:cNvSpPr txBox="1"/>
          <p:nvPr>
            <p:ph idx="15" type="subTitle"/>
          </p:nvPr>
        </p:nvSpPr>
        <p:spPr>
          <a:xfrm>
            <a:off x="6230070" y="3985738"/>
            <a:ext cx="1869000" cy="6123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6" name="Google Shape;126;p16"/>
          <p:cNvSpPr/>
          <p:nvPr/>
        </p:nvSpPr>
        <p:spPr>
          <a:xfrm>
            <a:off x="8979125" y="0"/>
            <a:ext cx="176100" cy="443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4909" y="711300"/>
            <a:ext cx="176100" cy="443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hasCustomPrompt="1" idx="16" type="title"/>
          </p:nvPr>
        </p:nvSpPr>
        <p:spPr>
          <a:xfrm>
            <a:off x="1377256" y="1637603"/>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29" name="Google Shape;129;p16"/>
          <p:cNvSpPr txBox="1"/>
          <p:nvPr>
            <p:ph hasCustomPrompt="1" idx="17" type="title"/>
          </p:nvPr>
        </p:nvSpPr>
        <p:spPr>
          <a:xfrm>
            <a:off x="3969564" y="1637603"/>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0" name="Google Shape;130;p16"/>
          <p:cNvSpPr txBox="1"/>
          <p:nvPr>
            <p:ph hasCustomPrompt="1" idx="18" type="title"/>
          </p:nvPr>
        </p:nvSpPr>
        <p:spPr>
          <a:xfrm>
            <a:off x="6561921" y="1637603"/>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1" name="Google Shape;131;p16"/>
          <p:cNvSpPr txBox="1"/>
          <p:nvPr>
            <p:ph hasCustomPrompt="1" idx="19" type="title"/>
          </p:nvPr>
        </p:nvSpPr>
        <p:spPr>
          <a:xfrm>
            <a:off x="1377256" y="3201075"/>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2" name="Google Shape;132;p16"/>
          <p:cNvSpPr txBox="1"/>
          <p:nvPr>
            <p:ph hasCustomPrompt="1" idx="20" type="title"/>
          </p:nvPr>
        </p:nvSpPr>
        <p:spPr>
          <a:xfrm>
            <a:off x="3969564" y="3201076"/>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3" name="Google Shape;133;p16"/>
          <p:cNvSpPr txBox="1"/>
          <p:nvPr>
            <p:ph hasCustomPrompt="1" idx="21" type="title"/>
          </p:nvPr>
        </p:nvSpPr>
        <p:spPr>
          <a:xfrm>
            <a:off x="6561921" y="3201076"/>
            <a:ext cx="1205400" cy="463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CUSTOM_3">
    <p:spTree>
      <p:nvGrpSpPr>
        <p:cNvPr id="134" name="Shape 134"/>
        <p:cNvGrpSpPr/>
        <p:nvPr/>
      </p:nvGrpSpPr>
      <p:grpSpPr>
        <a:xfrm>
          <a:off x="0" y="0"/>
          <a:ext cx="0" cy="0"/>
          <a:chOff x="0" y="0"/>
          <a:chExt cx="0" cy="0"/>
        </a:xfrm>
      </p:grpSpPr>
      <p:sp>
        <p:nvSpPr>
          <p:cNvPr id="135" name="Google Shape;135;p17"/>
          <p:cNvSpPr/>
          <p:nvPr/>
        </p:nvSpPr>
        <p:spPr>
          <a:xfrm>
            <a:off x="-7348" y="2150673"/>
            <a:ext cx="176100" cy="185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10800000">
            <a:off x="8967900" y="0"/>
            <a:ext cx="176100" cy="185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type="title"/>
          </p:nvPr>
        </p:nvSpPr>
        <p:spPr>
          <a:xfrm>
            <a:off x="721550" y="487775"/>
            <a:ext cx="2699700" cy="7173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17"/>
          <p:cNvSpPr txBox="1"/>
          <p:nvPr>
            <p:ph idx="2" type="title"/>
          </p:nvPr>
        </p:nvSpPr>
        <p:spPr>
          <a:xfrm>
            <a:off x="599100" y="1491170"/>
            <a:ext cx="2944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9" name="Google Shape;139;p17"/>
          <p:cNvSpPr txBox="1"/>
          <p:nvPr>
            <p:ph idx="3" type="title"/>
          </p:nvPr>
        </p:nvSpPr>
        <p:spPr>
          <a:xfrm>
            <a:off x="599108" y="2654124"/>
            <a:ext cx="2944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0" name="Google Shape;140;p17"/>
          <p:cNvSpPr txBox="1"/>
          <p:nvPr>
            <p:ph idx="1" type="subTitle"/>
          </p:nvPr>
        </p:nvSpPr>
        <p:spPr>
          <a:xfrm>
            <a:off x="944850" y="1877080"/>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17"/>
          <p:cNvSpPr txBox="1"/>
          <p:nvPr>
            <p:ph idx="4" type="subTitle"/>
          </p:nvPr>
        </p:nvSpPr>
        <p:spPr>
          <a:xfrm>
            <a:off x="944844" y="3040034"/>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_1">
    <p:spTree>
      <p:nvGrpSpPr>
        <p:cNvPr id="142" name="Shape 142"/>
        <p:cNvGrpSpPr/>
        <p:nvPr/>
      </p:nvGrpSpPr>
      <p:grpSpPr>
        <a:xfrm>
          <a:off x="0" y="0"/>
          <a:ext cx="0" cy="0"/>
          <a:chOff x="0" y="0"/>
          <a:chExt cx="0" cy="0"/>
        </a:xfrm>
      </p:grpSpPr>
      <p:sp>
        <p:nvSpPr>
          <p:cNvPr id="143" name="Google Shape;143;p18"/>
          <p:cNvSpPr/>
          <p:nvPr/>
        </p:nvSpPr>
        <p:spPr>
          <a:xfrm rot="-5400000">
            <a:off x="8038800" y="-929100"/>
            <a:ext cx="176100" cy="203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0" y="4426200"/>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967800" y="442762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type="title"/>
          </p:nvPr>
        </p:nvSpPr>
        <p:spPr>
          <a:xfrm>
            <a:off x="599828" y="487775"/>
            <a:ext cx="6395100" cy="717300"/>
          </a:xfrm>
          <a:prstGeom prst="rect">
            <a:avLst/>
          </a:prstGeom>
          <a:solidFill>
            <a:schemeClr val="accen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18"/>
          <p:cNvSpPr txBox="1"/>
          <p:nvPr>
            <p:ph idx="1" type="subTitle"/>
          </p:nvPr>
        </p:nvSpPr>
        <p:spPr>
          <a:xfrm>
            <a:off x="968900" y="3867953"/>
            <a:ext cx="2173500" cy="69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8" name="Google Shape;148;p18"/>
          <p:cNvSpPr txBox="1"/>
          <p:nvPr>
            <p:ph idx="2" type="subTitle"/>
          </p:nvPr>
        </p:nvSpPr>
        <p:spPr>
          <a:xfrm>
            <a:off x="3485211" y="3867953"/>
            <a:ext cx="2173500" cy="69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9" name="Google Shape;149;p18"/>
          <p:cNvSpPr txBox="1"/>
          <p:nvPr>
            <p:ph idx="3" type="subTitle"/>
          </p:nvPr>
        </p:nvSpPr>
        <p:spPr>
          <a:xfrm>
            <a:off x="6027272" y="3867953"/>
            <a:ext cx="2173500" cy="69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 name="Google Shape;150;p18"/>
          <p:cNvSpPr txBox="1"/>
          <p:nvPr>
            <p:ph hasCustomPrompt="1" idx="4" type="title"/>
          </p:nvPr>
        </p:nvSpPr>
        <p:spPr>
          <a:xfrm>
            <a:off x="1346900" y="3228226"/>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151" name="Google Shape;151;p18"/>
          <p:cNvSpPr txBox="1"/>
          <p:nvPr>
            <p:ph hasCustomPrompt="1" idx="5" type="title"/>
          </p:nvPr>
        </p:nvSpPr>
        <p:spPr>
          <a:xfrm>
            <a:off x="3863250" y="3228226"/>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152" name="Google Shape;152;p18"/>
          <p:cNvSpPr txBox="1"/>
          <p:nvPr>
            <p:ph hasCustomPrompt="1" idx="6" type="title"/>
          </p:nvPr>
        </p:nvSpPr>
        <p:spPr>
          <a:xfrm>
            <a:off x="6379600" y="3224751"/>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2">
    <p:spTree>
      <p:nvGrpSpPr>
        <p:cNvPr id="153" name="Shape 153"/>
        <p:cNvGrpSpPr/>
        <p:nvPr/>
      </p:nvGrpSpPr>
      <p:grpSpPr>
        <a:xfrm>
          <a:off x="0" y="0"/>
          <a:ext cx="0" cy="0"/>
          <a:chOff x="0" y="0"/>
          <a:chExt cx="0" cy="0"/>
        </a:xfrm>
      </p:grpSpPr>
      <p:sp>
        <p:nvSpPr>
          <p:cNvPr id="154" name="Google Shape;154;p19"/>
          <p:cNvSpPr txBox="1"/>
          <p:nvPr>
            <p:ph type="title"/>
          </p:nvPr>
        </p:nvSpPr>
        <p:spPr>
          <a:xfrm>
            <a:off x="1482200" y="487775"/>
            <a:ext cx="7060800" cy="7170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19"/>
          <p:cNvSpPr/>
          <p:nvPr/>
        </p:nvSpPr>
        <p:spPr>
          <a:xfrm>
            <a:off x="0" y="0"/>
            <a:ext cx="176100" cy="191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897035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2_2">
    <p:spTree>
      <p:nvGrpSpPr>
        <p:cNvPr id="157" name="Shape 157"/>
        <p:cNvGrpSpPr/>
        <p:nvPr/>
      </p:nvGrpSpPr>
      <p:grpSpPr>
        <a:xfrm>
          <a:off x="0" y="0"/>
          <a:ext cx="0" cy="0"/>
          <a:chOff x="0" y="0"/>
          <a:chExt cx="0" cy="0"/>
        </a:xfrm>
      </p:grpSpPr>
      <p:sp>
        <p:nvSpPr>
          <p:cNvPr id="158" name="Google Shape;158;p20"/>
          <p:cNvSpPr txBox="1"/>
          <p:nvPr>
            <p:ph type="title"/>
          </p:nvPr>
        </p:nvSpPr>
        <p:spPr>
          <a:xfrm>
            <a:off x="599100" y="487775"/>
            <a:ext cx="7944000" cy="7170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20"/>
          <p:cNvSpPr/>
          <p:nvPr/>
        </p:nvSpPr>
        <p:spPr>
          <a:xfrm rot="-5400000">
            <a:off x="8297850" y="-670050"/>
            <a:ext cx="176100" cy="15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rot="-5400000">
            <a:off x="670050" y="4297350"/>
            <a:ext cx="176100" cy="15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713725" y="3143200"/>
            <a:ext cx="2648700" cy="612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 type="subTitle"/>
          </p:nvPr>
        </p:nvSpPr>
        <p:spPr>
          <a:xfrm>
            <a:off x="713225" y="3659845"/>
            <a:ext cx="2649600" cy="344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20" name="Google Shape;20;p3"/>
          <p:cNvSpPr txBox="1"/>
          <p:nvPr>
            <p:ph hasCustomPrompt="1" idx="2" type="title"/>
          </p:nvPr>
        </p:nvSpPr>
        <p:spPr>
          <a:xfrm>
            <a:off x="951575" y="1955199"/>
            <a:ext cx="2172900" cy="1088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9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1" name="Google Shape;21;p3"/>
          <p:cNvSpPr/>
          <p:nvPr/>
        </p:nvSpPr>
        <p:spPr>
          <a:xfrm rot="10800000">
            <a:off x="-1025" y="-4925"/>
            <a:ext cx="176100" cy="19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489575" y="477750"/>
            <a:ext cx="176100" cy="915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2_1">
    <p:spTree>
      <p:nvGrpSpPr>
        <p:cNvPr id="161" name="Shape 161"/>
        <p:cNvGrpSpPr/>
        <p:nvPr/>
      </p:nvGrpSpPr>
      <p:grpSpPr>
        <a:xfrm>
          <a:off x="0" y="0"/>
          <a:ext cx="0" cy="0"/>
          <a:chOff x="0" y="0"/>
          <a:chExt cx="0" cy="0"/>
        </a:xfrm>
      </p:grpSpPr>
      <p:sp>
        <p:nvSpPr>
          <p:cNvPr id="162" name="Google Shape;162;p21"/>
          <p:cNvSpPr txBox="1"/>
          <p:nvPr>
            <p:ph type="title"/>
          </p:nvPr>
        </p:nvSpPr>
        <p:spPr>
          <a:xfrm flipH="1">
            <a:off x="607823" y="487775"/>
            <a:ext cx="7069200" cy="717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21"/>
          <p:cNvSpPr/>
          <p:nvPr/>
        </p:nvSpPr>
        <p:spPr>
          <a:xfrm>
            <a:off x="8967900" y="0"/>
            <a:ext cx="176100" cy="191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12" y="442762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2_1_1">
    <p:spTree>
      <p:nvGrpSpPr>
        <p:cNvPr id="165" name="Shape 165"/>
        <p:cNvGrpSpPr/>
        <p:nvPr/>
      </p:nvGrpSpPr>
      <p:grpSpPr>
        <a:xfrm>
          <a:off x="0" y="0"/>
          <a:ext cx="0" cy="0"/>
          <a:chOff x="0" y="0"/>
          <a:chExt cx="0" cy="0"/>
        </a:xfrm>
      </p:grpSpPr>
      <p:sp>
        <p:nvSpPr>
          <p:cNvPr id="166" name="Google Shape;166;p22"/>
          <p:cNvSpPr txBox="1"/>
          <p:nvPr>
            <p:ph type="title"/>
          </p:nvPr>
        </p:nvSpPr>
        <p:spPr>
          <a:xfrm flipH="1">
            <a:off x="891900" y="540892"/>
            <a:ext cx="7357200" cy="609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7" name="Google Shape;167;p22"/>
          <p:cNvSpPr/>
          <p:nvPr/>
        </p:nvSpPr>
        <p:spPr>
          <a:xfrm>
            <a:off x="8967900" y="-9"/>
            <a:ext cx="176100" cy="267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5400000">
            <a:off x="1840800" y="3126600"/>
            <a:ext cx="176100" cy="385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SECTION_TITLE_AND_DESCRIPTION_1_1_1_1">
    <p:spTree>
      <p:nvGrpSpPr>
        <p:cNvPr id="169" name="Shape 169"/>
        <p:cNvGrpSpPr/>
        <p:nvPr/>
      </p:nvGrpSpPr>
      <p:grpSpPr>
        <a:xfrm>
          <a:off x="0" y="0"/>
          <a:ext cx="0" cy="0"/>
          <a:chOff x="0" y="0"/>
          <a:chExt cx="0" cy="0"/>
        </a:xfrm>
      </p:grpSpPr>
      <p:sp>
        <p:nvSpPr>
          <p:cNvPr id="170" name="Google Shape;170;p23"/>
          <p:cNvSpPr txBox="1"/>
          <p:nvPr>
            <p:ph type="title"/>
          </p:nvPr>
        </p:nvSpPr>
        <p:spPr>
          <a:xfrm>
            <a:off x="5863075" y="592050"/>
            <a:ext cx="21105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3"/>
          <p:cNvSpPr txBox="1"/>
          <p:nvPr>
            <p:ph idx="1" type="subTitle"/>
          </p:nvPr>
        </p:nvSpPr>
        <p:spPr>
          <a:xfrm>
            <a:off x="5863075" y="983740"/>
            <a:ext cx="2110500" cy="613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2" name="Google Shape;172;p23"/>
          <p:cNvSpPr txBox="1"/>
          <p:nvPr>
            <p:ph idx="2" type="title"/>
          </p:nvPr>
        </p:nvSpPr>
        <p:spPr>
          <a:xfrm>
            <a:off x="5863076" y="2049821"/>
            <a:ext cx="21105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3"/>
          <p:cNvSpPr txBox="1"/>
          <p:nvPr>
            <p:ph idx="3" type="subTitle"/>
          </p:nvPr>
        </p:nvSpPr>
        <p:spPr>
          <a:xfrm>
            <a:off x="5863075" y="2441511"/>
            <a:ext cx="2110500" cy="613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4" name="Google Shape;174;p23"/>
          <p:cNvSpPr txBox="1"/>
          <p:nvPr>
            <p:ph idx="4" type="title"/>
          </p:nvPr>
        </p:nvSpPr>
        <p:spPr>
          <a:xfrm>
            <a:off x="5863076" y="3507570"/>
            <a:ext cx="21105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3"/>
          <p:cNvSpPr txBox="1"/>
          <p:nvPr>
            <p:ph idx="5" type="subTitle"/>
          </p:nvPr>
        </p:nvSpPr>
        <p:spPr>
          <a:xfrm>
            <a:off x="5863075" y="3899260"/>
            <a:ext cx="2110500" cy="613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6" name="Google Shape;176;p23"/>
          <p:cNvSpPr txBox="1"/>
          <p:nvPr>
            <p:ph idx="6" type="title"/>
          </p:nvPr>
        </p:nvSpPr>
        <p:spPr>
          <a:xfrm>
            <a:off x="1096650" y="964686"/>
            <a:ext cx="3242400" cy="717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3"/>
          <p:cNvSpPr/>
          <p:nvPr/>
        </p:nvSpPr>
        <p:spPr>
          <a:xfrm rot="5400000">
            <a:off x="2197450" y="-2197350"/>
            <a:ext cx="173400" cy="45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8967900" y="-3300"/>
            <a:ext cx="17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p:cSld name="CUSTOM_4">
    <p:spTree>
      <p:nvGrpSpPr>
        <p:cNvPr id="179" name="Shape 179"/>
        <p:cNvGrpSpPr/>
        <p:nvPr/>
      </p:nvGrpSpPr>
      <p:grpSpPr>
        <a:xfrm>
          <a:off x="0" y="0"/>
          <a:ext cx="0" cy="0"/>
          <a:chOff x="0" y="0"/>
          <a:chExt cx="0" cy="0"/>
        </a:xfrm>
      </p:grpSpPr>
      <p:sp>
        <p:nvSpPr>
          <p:cNvPr id="180" name="Google Shape;180;p24"/>
          <p:cNvSpPr txBox="1"/>
          <p:nvPr>
            <p:ph type="title"/>
          </p:nvPr>
        </p:nvSpPr>
        <p:spPr>
          <a:xfrm>
            <a:off x="5054250" y="1477225"/>
            <a:ext cx="3376800" cy="109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4"/>
          <p:cNvSpPr txBox="1"/>
          <p:nvPr>
            <p:ph idx="1" type="subTitle"/>
          </p:nvPr>
        </p:nvSpPr>
        <p:spPr>
          <a:xfrm>
            <a:off x="5299275" y="2477425"/>
            <a:ext cx="2866800" cy="117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4"/>
                </a:solidFill>
              </a:defRPr>
            </a:lvl1pPr>
            <a:lvl2pPr lvl="1" rtl="0" algn="ctr">
              <a:lnSpc>
                <a:spcPct val="100000"/>
              </a:lnSpc>
              <a:spcBef>
                <a:spcPts val="160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24"/>
          <p:cNvSpPr/>
          <p:nvPr/>
        </p:nvSpPr>
        <p:spPr>
          <a:xfrm rot="-5400000">
            <a:off x="4485725" y="-4479450"/>
            <a:ext cx="176100" cy="91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8972400" y="3654025"/>
            <a:ext cx="176100" cy="149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84" name="Shape 184"/>
        <p:cNvGrpSpPr/>
        <p:nvPr/>
      </p:nvGrpSpPr>
      <p:grpSpPr>
        <a:xfrm>
          <a:off x="0" y="0"/>
          <a:ext cx="0" cy="0"/>
          <a:chOff x="0" y="0"/>
          <a:chExt cx="0" cy="0"/>
        </a:xfrm>
      </p:grpSpPr>
      <p:sp>
        <p:nvSpPr>
          <p:cNvPr id="185" name="Google Shape;185;p25"/>
          <p:cNvSpPr/>
          <p:nvPr/>
        </p:nvSpPr>
        <p:spPr>
          <a:xfrm>
            <a:off x="2029654"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ph type="ctrTitle"/>
          </p:nvPr>
        </p:nvSpPr>
        <p:spPr>
          <a:xfrm>
            <a:off x="4572000" y="458525"/>
            <a:ext cx="3971100" cy="9132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5200"/>
              <a:buFont typeface="Concert One"/>
              <a:buNone/>
              <a:defRPr sz="40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p:txBody>
      </p:sp>
      <p:sp>
        <p:nvSpPr>
          <p:cNvPr id="187" name="Google Shape;187;p25"/>
          <p:cNvSpPr txBox="1"/>
          <p:nvPr>
            <p:ph idx="1" type="subTitle"/>
          </p:nvPr>
        </p:nvSpPr>
        <p:spPr>
          <a:xfrm>
            <a:off x="4572000" y="1371725"/>
            <a:ext cx="3971100" cy="12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8" name="Google Shape;188;p25"/>
          <p:cNvSpPr txBox="1"/>
          <p:nvPr/>
        </p:nvSpPr>
        <p:spPr>
          <a:xfrm>
            <a:off x="4572000" y="3523675"/>
            <a:ext cx="3971100" cy="6417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accent3"/>
                </a:solidFill>
                <a:latin typeface="Didact Gothic"/>
                <a:ea typeface="Didact Gothic"/>
                <a:cs typeface="Didact Gothic"/>
                <a:sym typeface="Didact Gothic"/>
              </a:rPr>
              <a:t>CREDITS: This presentation template was created by </a:t>
            </a:r>
            <a:r>
              <a:rPr b="1" lang="en" sz="1200">
                <a:solidFill>
                  <a:schemeClr val="accent3"/>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accent3"/>
                </a:solidFill>
                <a:latin typeface="Didact Gothic"/>
                <a:ea typeface="Didact Gothic"/>
                <a:cs typeface="Didact Gothic"/>
                <a:sym typeface="Didact Gothic"/>
              </a:rPr>
              <a:t>, including icons by </a:t>
            </a:r>
            <a:r>
              <a:rPr b="1" lang="en" sz="1200">
                <a:solidFill>
                  <a:schemeClr val="accent3"/>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accent3"/>
                </a:solidFill>
                <a:latin typeface="Didact Gothic"/>
                <a:ea typeface="Didact Gothic"/>
                <a:cs typeface="Didact Gothic"/>
                <a:sym typeface="Didact Gothic"/>
              </a:rPr>
              <a:t>, infographics &amp; images by </a:t>
            </a:r>
            <a:r>
              <a:rPr b="1" lang="en" sz="1200">
                <a:solidFill>
                  <a:schemeClr val="accent3"/>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accent3"/>
                </a:solidFill>
                <a:latin typeface="Didact Gothic"/>
                <a:ea typeface="Didact Gothic"/>
                <a:cs typeface="Didact Gothic"/>
                <a:sym typeface="Didact Gothic"/>
              </a:rPr>
              <a:t> and illustrations by </a:t>
            </a:r>
            <a:r>
              <a:rPr b="1" lang="en" sz="1200">
                <a:solidFill>
                  <a:schemeClr val="accent3"/>
                </a:solidFill>
                <a:uFill>
                  <a:noFill/>
                </a:uFill>
                <a:latin typeface="Didact Gothic"/>
                <a:ea typeface="Didact Gothic"/>
                <a:cs typeface="Didact Gothic"/>
                <a:sym typeface="Didact Gothic"/>
                <a:hlinkClick r:id="rId5">
                  <a:extLst>
                    <a:ext uri="{A12FA001-AC4F-418D-AE19-62706E023703}">
                      <ahyp:hlinkClr val="tx"/>
                    </a:ext>
                  </a:extLst>
                </a:hlinkClick>
              </a:rPr>
              <a:t>Stories</a:t>
            </a:r>
            <a:endParaRPr b="1" sz="1200">
              <a:solidFill>
                <a:schemeClr val="accent3"/>
              </a:solidFill>
              <a:latin typeface="Didact Gothic"/>
              <a:ea typeface="Didact Gothic"/>
              <a:cs typeface="Didact Gothic"/>
              <a:sym typeface="Didact Gothic"/>
            </a:endParaRPr>
          </a:p>
        </p:txBody>
      </p:sp>
      <p:sp>
        <p:nvSpPr>
          <p:cNvPr id="189" name="Google Shape;189;p25"/>
          <p:cNvSpPr/>
          <p:nvPr/>
        </p:nvSpPr>
        <p:spPr>
          <a:xfrm>
            <a:off x="0" y="-3300"/>
            <a:ext cx="176100" cy="130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rot="-5400000">
            <a:off x="8038800" y="4038300"/>
            <a:ext cx="176100" cy="203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TITLE_AND_TWO_COLUMNS_2">
    <p:spTree>
      <p:nvGrpSpPr>
        <p:cNvPr id="191" name="Shape 191"/>
        <p:cNvGrpSpPr/>
        <p:nvPr/>
      </p:nvGrpSpPr>
      <p:grpSpPr>
        <a:xfrm>
          <a:off x="0" y="0"/>
          <a:ext cx="0" cy="0"/>
          <a:chOff x="0" y="0"/>
          <a:chExt cx="0" cy="0"/>
        </a:xfrm>
      </p:grpSpPr>
      <p:sp>
        <p:nvSpPr>
          <p:cNvPr id="192" name="Google Shape;192;p26"/>
          <p:cNvSpPr txBox="1"/>
          <p:nvPr>
            <p:ph idx="1" type="body"/>
          </p:nvPr>
        </p:nvSpPr>
        <p:spPr>
          <a:xfrm>
            <a:off x="594800" y="2085635"/>
            <a:ext cx="3888300" cy="25032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3" name="Google Shape;193;p26"/>
          <p:cNvSpPr txBox="1"/>
          <p:nvPr>
            <p:ph idx="2" type="body"/>
          </p:nvPr>
        </p:nvSpPr>
        <p:spPr>
          <a:xfrm>
            <a:off x="4660850" y="2076350"/>
            <a:ext cx="3888300" cy="25032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chemeClr val="accent3"/>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4" name="Google Shape;194;p26"/>
          <p:cNvSpPr txBox="1"/>
          <p:nvPr>
            <p:ph type="title"/>
          </p:nvPr>
        </p:nvSpPr>
        <p:spPr>
          <a:xfrm>
            <a:off x="1197125" y="487775"/>
            <a:ext cx="6749700" cy="717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6"/>
          <p:cNvSpPr/>
          <p:nvPr/>
        </p:nvSpPr>
        <p:spPr>
          <a:xfrm>
            <a:off x="8967900" y="-33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rot="5400000">
            <a:off x="8219400" y="42189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0" y="34704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cion 1">
  <p:cSld name="CUSTOM">
    <p:spTree>
      <p:nvGrpSpPr>
        <p:cNvPr id="198" name="Shape 198"/>
        <p:cNvGrpSpPr/>
        <p:nvPr/>
      </p:nvGrpSpPr>
      <p:grpSpPr>
        <a:xfrm>
          <a:off x="0" y="0"/>
          <a:ext cx="0" cy="0"/>
          <a:chOff x="0" y="0"/>
          <a:chExt cx="0" cy="0"/>
        </a:xfrm>
      </p:grpSpPr>
      <p:sp>
        <p:nvSpPr>
          <p:cNvPr id="199" name="Google Shape;199;p27"/>
          <p:cNvSpPr txBox="1"/>
          <p:nvPr>
            <p:ph type="title"/>
          </p:nvPr>
        </p:nvSpPr>
        <p:spPr>
          <a:xfrm>
            <a:off x="713225" y="487775"/>
            <a:ext cx="3858900" cy="1179600"/>
          </a:xfrm>
          <a:prstGeom prst="rect">
            <a:avLst/>
          </a:prstGeom>
          <a:solidFill>
            <a:schemeClr val="accent1"/>
          </a:solidFill>
          <a:ln>
            <a:noFill/>
          </a:ln>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7"/>
          <p:cNvSpPr txBox="1"/>
          <p:nvPr>
            <p:ph idx="1" type="subTitle"/>
          </p:nvPr>
        </p:nvSpPr>
        <p:spPr>
          <a:xfrm>
            <a:off x="599100" y="3251625"/>
            <a:ext cx="3085500" cy="816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1" name="Google Shape;201;p27"/>
          <p:cNvSpPr txBox="1"/>
          <p:nvPr>
            <p:ph idx="2" type="subTitle"/>
          </p:nvPr>
        </p:nvSpPr>
        <p:spPr>
          <a:xfrm>
            <a:off x="599100" y="2260025"/>
            <a:ext cx="3085500" cy="8169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2" name="Google Shape;202;p27"/>
          <p:cNvSpPr/>
          <p:nvPr/>
        </p:nvSpPr>
        <p:spPr>
          <a:xfrm rot="5400000">
            <a:off x="2200175" y="2762775"/>
            <a:ext cx="176100" cy="457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cion 2">
  <p:cSld name="CUSTOM_1">
    <p:spTree>
      <p:nvGrpSpPr>
        <p:cNvPr id="203" name="Shape 203"/>
        <p:cNvGrpSpPr/>
        <p:nvPr/>
      </p:nvGrpSpPr>
      <p:grpSpPr>
        <a:xfrm>
          <a:off x="0" y="0"/>
          <a:ext cx="0" cy="0"/>
          <a:chOff x="0" y="0"/>
          <a:chExt cx="0" cy="0"/>
        </a:xfrm>
      </p:grpSpPr>
      <p:sp>
        <p:nvSpPr>
          <p:cNvPr id="204" name="Google Shape;204;p28"/>
          <p:cNvSpPr txBox="1"/>
          <p:nvPr>
            <p:ph type="title"/>
          </p:nvPr>
        </p:nvSpPr>
        <p:spPr>
          <a:xfrm>
            <a:off x="4572000" y="487775"/>
            <a:ext cx="3858900" cy="1179900"/>
          </a:xfrm>
          <a:prstGeom prst="rect">
            <a:avLst/>
          </a:prstGeom>
          <a:solidFill>
            <a:schemeClr val="accent1"/>
          </a:solidFill>
          <a:ln>
            <a:noFill/>
          </a:ln>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28"/>
          <p:cNvSpPr txBox="1"/>
          <p:nvPr>
            <p:ph idx="1" type="subTitle"/>
          </p:nvPr>
        </p:nvSpPr>
        <p:spPr>
          <a:xfrm>
            <a:off x="5457475" y="3251625"/>
            <a:ext cx="3085500" cy="8169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6" name="Google Shape;206;p28"/>
          <p:cNvSpPr txBox="1"/>
          <p:nvPr>
            <p:ph idx="2" type="subTitle"/>
          </p:nvPr>
        </p:nvSpPr>
        <p:spPr>
          <a:xfrm>
            <a:off x="5457475" y="2260025"/>
            <a:ext cx="3085500" cy="8169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7" name="Google Shape;207;p28"/>
          <p:cNvSpPr/>
          <p:nvPr/>
        </p:nvSpPr>
        <p:spPr>
          <a:xfrm rot="5400000">
            <a:off x="6772050" y="2762775"/>
            <a:ext cx="176100" cy="457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208" name="Shape 2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87775"/>
            <a:ext cx="7717500" cy="717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609425" y="1267150"/>
            <a:ext cx="7923600" cy="3340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Didact Gothic"/>
              <a:buAutoNum type="arabicPeriod"/>
              <a:defRPr sz="1200">
                <a:latin typeface="Didact Gothic"/>
                <a:ea typeface="Didact Gothic"/>
                <a:cs typeface="Didact Gothic"/>
                <a:sym typeface="Didact Gothic"/>
              </a:defRPr>
            </a:lvl1pPr>
            <a:lvl2pPr indent="-304800" lvl="1" marL="9144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2pPr>
            <a:lvl3pPr indent="-304800" lvl="2" marL="1371600" rtl="0">
              <a:spcBef>
                <a:spcPts val="1600"/>
              </a:spcBef>
              <a:spcAft>
                <a:spcPts val="0"/>
              </a:spcAft>
              <a:buClr>
                <a:srgbClr val="434343"/>
              </a:buClr>
              <a:buSzPts val="1200"/>
              <a:buFont typeface="Didact Gothic"/>
              <a:buAutoNum type="romanLcPeriod"/>
              <a:defRPr>
                <a:latin typeface="Didact Gothic"/>
                <a:ea typeface="Didact Gothic"/>
                <a:cs typeface="Didact Gothic"/>
                <a:sym typeface="Didact Gothic"/>
              </a:defRPr>
            </a:lvl3pPr>
            <a:lvl4pPr indent="-304800" lvl="3" marL="1828800" rtl="0">
              <a:spcBef>
                <a:spcPts val="1600"/>
              </a:spcBef>
              <a:spcAft>
                <a:spcPts val="0"/>
              </a:spcAft>
              <a:buClr>
                <a:srgbClr val="434343"/>
              </a:buClr>
              <a:buSzPts val="1200"/>
              <a:buFont typeface="Didact Gothic"/>
              <a:buAutoNum type="arabicPeriod"/>
              <a:defRPr>
                <a:latin typeface="Didact Gothic"/>
                <a:ea typeface="Didact Gothic"/>
                <a:cs typeface="Didact Gothic"/>
                <a:sym typeface="Didact Gothic"/>
              </a:defRPr>
            </a:lvl4pPr>
            <a:lvl5pPr indent="-304800" lvl="4" marL="22860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5pPr>
            <a:lvl6pPr indent="-304800" lvl="5" marL="2743200" rtl="0">
              <a:spcBef>
                <a:spcPts val="1600"/>
              </a:spcBef>
              <a:spcAft>
                <a:spcPts val="0"/>
              </a:spcAft>
              <a:buClr>
                <a:srgbClr val="434343"/>
              </a:buClr>
              <a:buSzPts val="1200"/>
              <a:buFont typeface="Didact Gothic"/>
              <a:buAutoNum type="romanLcPeriod"/>
              <a:defRPr>
                <a:latin typeface="Didact Gothic"/>
                <a:ea typeface="Didact Gothic"/>
                <a:cs typeface="Didact Gothic"/>
                <a:sym typeface="Didact Gothic"/>
              </a:defRPr>
            </a:lvl6pPr>
            <a:lvl7pPr indent="-304800" lvl="6" marL="3200400" rtl="0">
              <a:spcBef>
                <a:spcPts val="1600"/>
              </a:spcBef>
              <a:spcAft>
                <a:spcPts val="0"/>
              </a:spcAft>
              <a:buClr>
                <a:srgbClr val="434343"/>
              </a:buClr>
              <a:buSzPts val="1200"/>
              <a:buFont typeface="Didact Gothic"/>
              <a:buAutoNum type="arabicPeriod"/>
              <a:defRPr>
                <a:latin typeface="Didact Gothic"/>
                <a:ea typeface="Didact Gothic"/>
                <a:cs typeface="Didact Gothic"/>
                <a:sym typeface="Didact Gothic"/>
              </a:defRPr>
            </a:lvl7pPr>
            <a:lvl8pPr indent="-304800" lvl="7" marL="36576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8pPr>
            <a:lvl9pPr indent="-304800" lvl="8" marL="4114800" rtl="0">
              <a:spcBef>
                <a:spcPts val="1600"/>
              </a:spcBef>
              <a:spcAft>
                <a:spcPts val="1600"/>
              </a:spcAft>
              <a:buClr>
                <a:srgbClr val="434343"/>
              </a:buClr>
              <a:buSzPts val="1200"/>
              <a:buFont typeface="Didact Gothic"/>
              <a:buAutoNum type="romanLcPeriod"/>
              <a:defRPr>
                <a:latin typeface="Didact Gothic"/>
                <a:ea typeface="Didact Gothic"/>
                <a:cs typeface="Didact Gothic"/>
                <a:sym typeface="Didact Gothic"/>
              </a:defRPr>
            </a:lvl9pPr>
          </a:lstStyle>
          <a:p/>
        </p:txBody>
      </p:sp>
      <p:sp>
        <p:nvSpPr>
          <p:cNvPr id="26" name="Google Shape;26;p4"/>
          <p:cNvSpPr/>
          <p:nvPr/>
        </p:nvSpPr>
        <p:spPr>
          <a:xfrm>
            <a:off x="0" y="0"/>
            <a:ext cx="185700" cy="71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851000" y="4102150"/>
            <a:ext cx="185700" cy="18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8958300" y="2216100"/>
            <a:ext cx="185700" cy="245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idx="1" type="body"/>
          </p:nvPr>
        </p:nvSpPr>
        <p:spPr>
          <a:xfrm>
            <a:off x="1396625" y="3425798"/>
            <a:ext cx="2546100" cy="1125000"/>
          </a:xfrm>
          <a:prstGeom prst="rect">
            <a:avLst/>
          </a:prstGeom>
        </p:spPr>
        <p:txBody>
          <a:bodyPr anchorCtr="0" anchor="t" bIns="91425" lIns="91425" spcFirstLastPara="1" rIns="91425" wrap="square" tIns="91425">
            <a:noAutofit/>
          </a:bodyPr>
          <a:lstStyle>
            <a:lvl1pPr indent="-330200" lvl="0" marL="457200">
              <a:lnSpc>
                <a:spcPct val="115000"/>
              </a:lnSpc>
              <a:spcBef>
                <a:spcPts val="0"/>
              </a:spcBef>
              <a:spcAft>
                <a:spcPts val="0"/>
              </a:spcAft>
              <a:buSzPts val="1600"/>
              <a:buAutoNum type="arabicPeriod"/>
              <a:defRPr/>
            </a:lvl1pPr>
            <a:lvl2pPr indent="-330200" lvl="1" marL="914400">
              <a:spcBef>
                <a:spcPts val="0"/>
              </a:spcBef>
              <a:spcAft>
                <a:spcPts val="0"/>
              </a:spcAft>
              <a:buSzPts val="1600"/>
              <a:buAutoNum type="alphaLcPeriod"/>
              <a:defRPr sz="1600"/>
            </a:lvl2pPr>
            <a:lvl3pPr indent="-330200" lvl="2" marL="1371600">
              <a:spcBef>
                <a:spcPts val="1600"/>
              </a:spcBef>
              <a:spcAft>
                <a:spcPts val="0"/>
              </a:spcAft>
              <a:buSzPts val="1600"/>
              <a:buAutoNum type="romanLcPeriod"/>
              <a:defRPr sz="1600"/>
            </a:lvl3pPr>
            <a:lvl4pPr indent="-330200" lvl="3" marL="1828800">
              <a:spcBef>
                <a:spcPts val="1600"/>
              </a:spcBef>
              <a:spcAft>
                <a:spcPts val="0"/>
              </a:spcAft>
              <a:buSzPts val="1600"/>
              <a:buAutoNum type="arabicPeriod"/>
              <a:defRPr sz="1600"/>
            </a:lvl4pPr>
            <a:lvl5pPr indent="-330200" lvl="4" marL="2286000">
              <a:spcBef>
                <a:spcPts val="1600"/>
              </a:spcBef>
              <a:spcAft>
                <a:spcPts val="0"/>
              </a:spcAft>
              <a:buSzPts val="1600"/>
              <a:buAutoNum type="alphaLcPeriod"/>
              <a:defRPr sz="1600"/>
            </a:lvl5pPr>
            <a:lvl6pPr indent="-330200" lvl="5" marL="2743200">
              <a:spcBef>
                <a:spcPts val="1600"/>
              </a:spcBef>
              <a:spcAft>
                <a:spcPts val="0"/>
              </a:spcAft>
              <a:buSzPts val="1600"/>
              <a:buAutoNum type="romanLcPeriod"/>
              <a:defRPr sz="1600"/>
            </a:lvl6pPr>
            <a:lvl7pPr indent="-330200" lvl="6" marL="3200400">
              <a:spcBef>
                <a:spcPts val="1600"/>
              </a:spcBef>
              <a:spcAft>
                <a:spcPts val="0"/>
              </a:spcAft>
              <a:buSzPts val="1600"/>
              <a:buAutoNum type="arabicPeriod"/>
              <a:defRPr sz="1600"/>
            </a:lvl7pPr>
            <a:lvl8pPr indent="-330200" lvl="7" marL="3657600">
              <a:spcBef>
                <a:spcPts val="1600"/>
              </a:spcBef>
              <a:spcAft>
                <a:spcPts val="0"/>
              </a:spcAft>
              <a:buSzPts val="1600"/>
              <a:buAutoNum type="alphaLcPeriod"/>
              <a:defRPr sz="1600"/>
            </a:lvl8pPr>
            <a:lvl9pPr indent="-330200" lvl="8" marL="4114800">
              <a:spcBef>
                <a:spcPts val="1600"/>
              </a:spcBef>
              <a:spcAft>
                <a:spcPts val="1600"/>
              </a:spcAft>
              <a:buSzPts val="1600"/>
              <a:buAutoNum type="romanLcPeriod"/>
              <a:defRPr sz="1600"/>
            </a:lvl9pPr>
          </a:lstStyle>
          <a:p/>
        </p:txBody>
      </p:sp>
      <p:sp>
        <p:nvSpPr>
          <p:cNvPr id="31" name="Google Shape;31;p5"/>
          <p:cNvSpPr txBox="1"/>
          <p:nvPr>
            <p:ph idx="2" type="body"/>
          </p:nvPr>
        </p:nvSpPr>
        <p:spPr>
          <a:xfrm>
            <a:off x="5201277" y="3425798"/>
            <a:ext cx="2546100" cy="1125000"/>
          </a:xfrm>
          <a:prstGeom prst="rect">
            <a:avLst/>
          </a:prstGeom>
        </p:spPr>
        <p:txBody>
          <a:bodyPr anchorCtr="0" anchor="t" bIns="91425" lIns="91425" spcFirstLastPara="1" rIns="91425" wrap="square" tIns="91425">
            <a:noAutofit/>
          </a:bodyPr>
          <a:lstStyle>
            <a:lvl1pPr indent="-330200" lvl="0" marL="457200">
              <a:lnSpc>
                <a:spcPct val="115000"/>
              </a:lnSpc>
              <a:spcBef>
                <a:spcPts val="0"/>
              </a:spcBef>
              <a:spcAft>
                <a:spcPts val="0"/>
              </a:spcAft>
              <a:buSzPts val="1600"/>
              <a:buAutoNum type="arabicPeriod"/>
              <a:defRPr/>
            </a:lvl1pPr>
            <a:lvl2pPr indent="-330200" lvl="1" marL="914400">
              <a:spcBef>
                <a:spcPts val="0"/>
              </a:spcBef>
              <a:spcAft>
                <a:spcPts val="0"/>
              </a:spcAft>
              <a:buSzPts val="1600"/>
              <a:buAutoNum type="alphaLcPeriod"/>
              <a:defRPr sz="1600"/>
            </a:lvl2pPr>
            <a:lvl3pPr indent="-330200" lvl="2" marL="1371600">
              <a:spcBef>
                <a:spcPts val="1600"/>
              </a:spcBef>
              <a:spcAft>
                <a:spcPts val="0"/>
              </a:spcAft>
              <a:buSzPts val="1600"/>
              <a:buAutoNum type="romanLcPeriod"/>
              <a:defRPr sz="1600"/>
            </a:lvl3pPr>
            <a:lvl4pPr indent="-330200" lvl="3" marL="1828800">
              <a:spcBef>
                <a:spcPts val="1600"/>
              </a:spcBef>
              <a:spcAft>
                <a:spcPts val="0"/>
              </a:spcAft>
              <a:buSzPts val="1600"/>
              <a:buAutoNum type="arabicPeriod"/>
              <a:defRPr sz="1600"/>
            </a:lvl4pPr>
            <a:lvl5pPr indent="-330200" lvl="4" marL="2286000">
              <a:spcBef>
                <a:spcPts val="1600"/>
              </a:spcBef>
              <a:spcAft>
                <a:spcPts val="0"/>
              </a:spcAft>
              <a:buSzPts val="1600"/>
              <a:buAutoNum type="alphaLcPeriod"/>
              <a:defRPr sz="1600"/>
            </a:lvl5pPr>
            <a:lvl6pPr indent="-330200" lvl="5" marL="2743200">
              <a:spcBef>
                <a:spcPts val="1600"/>
              </a:spcBef>
              <a:spcAft>
                <a:spcPts val="0"/>
              </a:spcAft>
              <a:buSzPts val="1600"/>
              <a:buAutoNum type="romanLcPeriod"/>
              <a:defRPr sz="1600"/>
            </a:lvl6pPr>
            <a:lvl7pPr indent="-330200" lvl="6" marL="3200400">
              <a:spcBef>
                <a:spcPts val="1600"/>
              </a:spcBef>
              <a:spcAft>
                <a:spcPts val="0"/>
              </a:spcAft>
              <a:buSzPts val="1600"/>
              <a:buAutoNum type="arabicPeriod"/>
              <a:defRPr sz="1600"/>
            </a:lvl7pPr>
            <a:lvl8pPr indent="-330200" lvl="7" marL="3657600">
              <a:spcBef>
                <a:spcPts val="1600"/>
              </a:spcBef>
              <a:spcAft>
                <a:spcPts val="0"/>
              </a:spcAft>
              <a:buSzPts val="1600"/>
              <a:buAutoNum type="alphaLcPeriod"/>
              <a:defRPr sz="1600"/>
            </a:lvl8pPr>
            <a:lvl9pPr indent="-330200" lvl="8" marL="4114800">
              <a:spcBef>
                <a:spcPts val="1600"/>
              </a:spcBef>
              <a:spcAft>
                <a:spcPts val="1600"/>
              </a:spcAft>
              <a:buSzPts val="1600"/>
              <a:buAutoNum type="romanLcPeriod"/>
              <a:defRPr sz="1600"/>
            </a:lvl9pPr>
          </a:lstStyle>
          <a:p/>
        </p:txBody>
      </p:sp>
      <p:sp>
        <p:nvSpPr>
          <p:cNvPr id="32" name="Google Shape;32;p5"/>
          <p:cNvSpPr txBox="1"/>
          <p:nvPr>
            <p:ph type="title"/>
          </p:nvPr>
        </p:nvSpPr>
        <p:spPr>
          <a:xfrm>
            <a:off x="1399826" y="2569271"/>
            <a:ext cx="254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3" name="Google Shape;33;p5"/>
          <p:cNvSpPr txBox="1"/>
          <p:nvPr>
            <p:ph idx="3" type="title"/>
          </p:nvPr>
        </p:nvSpPr>
        <p:spPr>
          <a:xfrm>
            <a:off x="5204517" y="2569271"/>
            <a:ext cx="2541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4" name="Google Shape;34;p5"/>
          <p:cNvSpPr/>
          <p:nvPr/>
        </p:nvSpPr>
        <p:spPr>
          <a:xfrm rot="-5400000">
            <a:off x="406050" y="-406050"/>
            <a:ext cx="176100" cy="9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488125" y="485550"/>
            <a:ext cx="176100" cy="913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969975" y="0"/>
            <a:ext cx="176100" cy="238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idx="4" type="title"/>
          </p:nvPr>
        </p:nvSpPr>
        <p:spPr>
          <a:xfrm>
            <a:off x="1501600" y="487775"/>
            <a:ext cx="6138900" cy="7173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2552600" y="487775"/>
            <a:ext cx="4036800" cy="7170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6"/>
          <p:cNvSpPr/>
          <p:nvPr/>
        </p:nvSpPr>
        <p:spPr>
          <a:xfrm rot="10800000">
            <a:off x="8966100" y="2578725"/>
            <a:ext cx="176100" cy="256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10800000">
            <a:off x="0" y="0"/>
            <a:ext cx="176100" cy="161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p:nvPr/>
        </p:nvSpPr>
        <p:spPr>
          <a:xfrm rot="5400000">
            <a:off x="2198375" y="-2198550"/>
            <a:ext cx="176100" cy="457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5054700" y="1749900"/>
            <a:ext cx="3478500" cy="7173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7"/>
          <p:cNvSpPr txBox="1"/>
          <p:nvPr>
            <p:ph idx="1" type="subTitle"/>
          </p:nvPr>
        </p:nvSpPr>
        <p:spPr>
          <a:xfrm>
            <a:off x="5054800" y="2467200"/>
            <a:ext cx="3478500" cy="926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46" name="Google Shape;46;p7"/>
          <p:cNvSpPr/>
          <p:nvPr/>
        </p:nvSpPr>
        <p:spPr>
          <a:xfrm>
            <a:off x="8967900" y="4570375"/>
            <a:ext cx="176100" cy="57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txBox="1"/>
          <p:nvPr>
            <p:ph type="title"/>
          </p:nvPr>
        </p:nvSpPr>
        <p:spPr>
          <a:xfrm>
            <a:off x="1754900" y="3659675"/>
            <a:ext cx="5632500" cy="920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3600"/>
              <a:buNone/>
              <a:defRPr sz="2500">
                <a:solidFill>
                  <a:schemeClr val="dk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9" name="Google Shape;49;p8"/>
          <p:cNvSpPr/>
          <p:nvPr/>
        </p:nvSpPr>
        <p:spPr>
          <a:xfrm rot="-5400000">
            <a:off x="4489650" y="478050"/>
            <a:ext cx="176100" cy="915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a:off x="0" y="0"/>
            <a:ext cx="176100" cy="142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8979100" y="0"/>
            <a:ext cx="176100" cy="71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title"/>
          </p:nvPr>
        </p:nvSpPr>
        <p:spPr>
          <a:xfrm>
            <a:off x="4987075" y="975075"/>
            <a:ext cx="3443700" cy="1063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9"/>
          <p:cNvSpPr/>
          <p:nvPr/>
        </p:nvSpPr>
        <p:spPr>
          <a:xfrm rot="5400000">
            <a:off x="7913700" y="3908575"/>
            <a:ext cx="176100" cy="22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idx="1" type="subTitle"/>
          </p:nvPr>
        </p:nvSpPr>
        <p:spPr>
          <a:xfrm>
            <a:off x="5431975" y="2247556"/>
            <a:ext cx="2553900" cy="20427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Char char="●"/>
              <a:defRPr/>
            </a:lvl1pPr>
            <a:lvl2pPr lvl="1" rtl="0" algn="ctr">
              <a:lnSpc>
                <a:spcPct val="100000"/>
              </a:lnSpc>
              <a:spcBef>
                <a:spcPts val="1600"/>
              </a:spcBef>
              <a:spcAft>
                <a:spcPts val="0"/>
              </a:spcAft>
              <a:buSzPts val="1400"/>
              <a:buChar char="○"/>
              <a:defRPr sz="2100"/>
            </a:lvl2pPr>
            <a:lvl3pPr lvl="2" rtl="0" algn="ctr">
              <a:lnSpc>
                <a:spcPct val="100000"/>
              </a:lnSpc>
              <a:spcBef>
                <a:spcPts val="0"/>
              </a:spcBef>
              <a:spcAft>
                <a:spcPts val="0"/>
              </a:spcAft>
              <a:buSzPts val="1400"/>
              <a:buChar char="■"/>
              <a:defRPr sz="2100"/>
            </a:lvl3pPr>
            <a:lvl4pPr lvl="3" rtl="0" algn="ctr">
              <a:lnSpc>
                <a:spcPct val="100000"/>
              </a:lnSpc>
              <a:spcBef>
                <a:spcPts val="0"/>
              </a:spcBef>
              <a:spcAft>
                <a:spcPts val="0"/>
              </a:spcAft>
              <a:buSzPts val="1400"/>
              <a:buChar char="●"/>
              <a:defRPr sz="2100"/>
            </a:lvl4pPr>
            <a:lvl5pPr lvl="4" rtl="0" algn="ctr">
              <a:lnSpc>
                <a:spcPct val="100000"/>
              </a:lnSpc>
              <a:spcBef>
                <a:spcPts val="0"/>
              </a:spcBef>
              <a:spcAft>
                <a:spcPts val="0"/>
              </a:spcAft>
              <a:buSzPts val="1400"/>
              <a:buChar char="○"/>
              <a:defRPr sz="2100"/>
            </a:lvl5pPr>
            <a:lvl6pPr lvl="5" rtl="0" algn="ctr">
              <a:lnSpc>
                <a:spcPct val="100000"/>
              </a:lnSpc>
              <a:spcBef>
                <a:spcPts val="0"/>
              </a:spcBef>
              <a:spcAft>
                <a:spcPts val="0"/>
              </a:spcAft>
              <a:buSzPts val="1400"/>
              <a:buChar char="■"/>
              <a:defRPr sz="2100"/>
            </a:lvl6pPr>
            <a:lvl7pPr lvl="6" rtl="0" algn="ctr">
              <a:lnSpc>
                <a:spcPct val="100000"/>
              </a:lnSpc>
              <a:spcBef>
                <a:spcPts val="0"/>
              </a:spcBef>
              <a:spcAft>
                <a:spcPts val="0"/>
              </a:spcAft>
              <a:buSzPts val="1400"/>
              <a:buChar char="●"/>
              <a:defRPr sz="2100"/>
            </a:lvl7pPr>
            <a:lvl8pPr lvl="7" rtl="0" algn="ctr">
              <a:lnSpc>
                <a:spcPct val="100000"/>
              </a:lnSpc>
              <a:spcBef>
                <a:spcPts val="0"/>
              </a:spcBef>
              <a:spcAft>
                <a:spcPts val="0"/>
              </a:spcAft>
              <a:buSzPts val="1400"/>
              <a:buChar char="○"/>
              <a:defRPr sz="2100"/>
            </a:lvl8pPr>
            <a:lvl9pPr lvl="8" rtl="0" algn="ctr">
              <a:lnSpc>
                <a:spcPct val="100000"/>
              </a:lnSpc>
              <a:spcBef>
                <a:spcPts val="0"/>
              </a:spcBef>
              <a:spcAft>
                <a:spcPts val="0"/>
              </a:spcAft>
              <a:buSzPts val="1400"/>
              <a:buChar char="■"/>
              <a:defRPr sz="2100"/>
            </a:lvl9pPr>
          </a:lstStyle>
          <a:p/>
        </p:txBody>
      </p:sp>
      <p:sp>
        <p:nvSpPr>
          <p:cNvPr id="56" name="Google Shape;56;p9"/>
          <p:cNvSpPr/>
          <p:nvPr/>
        </p:nvSpPr>
        <p:spPr>
          <a:xfrm rot="5400000">
            <a:off x="7913700" y="-1054200"/>
            <a:ext cx="176100" cy="22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3165025" y="487775"/>
            <a:ext cx="2812200" cy="7170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10"/>
          <p:cNvSpPr/>
          <p:nvPr/>
        </p:nvSpPr>
        <p:spPr>
          <a:xfrm rot="10800000">
            <a:off x="8966100" y="0"/>
            <a:ext cx="176100" cy="161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rot="10800000">
            <a:off x="0" y="0"/>
            <a:ext cx="176100" cy="161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Josefin Sans"/>
              <a:buNone/>
              <a:defRPr b="1" sz="3000">
                <a:solidFill>
                  <a:schemeClr val="accent3"/>
                </a:solidFill>
                <a:latin typeface="Josefin Sans"/>
                <a:ea typeface="Josefin Sans"/>
                <a:cs typeface="Josefin Sans"/>
                <a:sym typeface="Josefin Sans"/>
              </a:defRPr>
            </a:lvl1pPr>
            <a:lvl2pPr lvl="1">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2pPr>
            <a:lvl3pPr lvl="2">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3pPr>
            <a:lvl4pPr lvl="3">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4pPr>
            <a:lvl5pPr lvl="4">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5pPr>
            <a:lvl6pPr lvl="5">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6pPr>
            <a:lvl7pPr lvl="6">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7pPr>
            <a:lvl8pPr lvl="7">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8pPr>
            <a:lvl9pPr lvl="8">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idx="1" type="subTitle"/>
          </p:nvPr>
        </p:nvSpPr>
        <p:spPr>
          <a:xfrm>
            <a:off x="311700" y="2571750"/>
            <a:ext cx="8520600" cy="22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By Mac &amp; Cheese:</a:t>
            </a:r>
            <a:endParaRPr b="1">
              <a:solidFill>
                <a:srgbClr val="000000"/>
              </a:solidFill>
            </a:endParaRPr>
          </a:p>
          <a:p>
            <a:pPr indent="0" lvl="0" marL="0" rtl="0" algn="ctr">
              <a:spcBef>
                <a:spcPts val="0"/>
              </a:spcBef>
              <a:spcAft>
                <a:spcPts val="0"/>
              </a:spcAft>
              <a:buNone/>
            </a:pPr>
            <a:r>
              <a:rPr lang="en">
                <a:solidFill>
                  <a:srgbClr val="000000"/>
                </a:solidFill>
              </a:rPr>
              <a:t>Jethro Phuah</a:t>
            </a:r>
            <a:endParaRPr>
              <a:solidFill>
                <a:srgbClr val="000000"/>
              </a:solidFill>
            </a:endParaRPr>
          </a:p>
          <a:p>
            <a:pPr indent="0" lvl="0" marL="0" rtl="0" algn="ctr">
              <a:spcBef>
                <a:spcPts val="0"/>
              </a:spcBef>
              <a:spcAft>
                <a:spcPts val="0"/>
              </a:spcAft>
              <a:buNone/>
            </a:pPr>
            <a:r>
              <a:rPr lang="en">
                <a:solidFill>
                  <a:srgbClr val="000000"/>
                </a:solidFill>
              </a:rPr>
              <a:t>Lam Zhi Fah</a:t>
            </a:r>
            <a:endParaRPr>
              <a:solidFill>
                <a:srgbClr val="000000"/>
              </a:solidFill>
            </a:endParaRPr>
          </a:p>
          <a:p>
            <a:pPr indent="0" lvl="0" marL="0" rtl="0" algn="ctr">
              <a:spcBef>
                <a:spcPts val="0"/>
              </a:spcBef>
              <a:spcAft>
                <a:spcPts val="0"/>
              </a:spcAft>
              <a:buNone/>
            </a:pPr>
            <a:r>
              <a:rPr lang="en">
                <a:solidFill>
                  <a:srgbClr val="000000"/>
                </a:solidFill>
              </a:rPr>
              <a:t>Alicia Chua Jieying</a:t>
            </a:r>
            <a:endParaRPr>
              <a:solidFill>
                <a:srgbClr val="000000"/>
              </a:solidFill>
            </a:endParaRPr>
          </a:p>
          <a:p>
            <a:pPr indent="0" lvl="0" marL="0" rtl="0" algn="ctr">
              <a:spcBef>
                <a:spcPts val="0"/>
              </a:spcBef>
              <a:spcAft>
                <a:spcPts val="0"/>
              </a:spcAft>
              <a:buNone/>
            </a:pPr>
            <a:r>
              <a:rPr lang="en">
                <a:solidFill>
                  <a:srgbClr val="000000"/>
                </a:solidFill>
              </a:rPr>
              <a:t>Ernest Ang Cheng Han</a:t>
            </a:r>
            <a:endParaRPr>
              <a:solidFill>
                <a:srgbClr val="000000"/>
              </a:solidFill>
            </a:endParaRPr>
          </a:p>
          <a:p>
            <a:pPr indent="0" lvl="0" marL="0" rtl="0" algn="ctr">
              <a:spcBef>
                <a:spcPts val="0"/>
              </a:spcBef>
              <a:spcAft>
                <a:spcPts val="0"/>
              </a:spcAft>
              <a:buNone/>
            </a:pPr>
            <a:r>
              <a:rPr lang="en">
                <a:solidFill>
                  <a:srgbClr val="000000"/>
                </a:solidFill>
              </a:rPr>
              <a:t>Ong Jing Heng Shaun</a:t>
            </a:r>
            <a:endParaRPr>
              <a:solidFill>
                <a:srgbClr val="000000"/>
              </a:solidFill>
            </a:endParaRPr>
          </a:p>
          <a:p>
            <a:pPr indent="0" lvl="0" marL="0" rtl="0" algn="ctr">
              <a:spcBef>
                <a:spcPts val="0"/>
              </a:spcBef>
              <a:spcAft>
                <a:spcPts val="0"/>
              </a:spcAft>
              <a:buNone/>
            </a:pPr>
            <a:r>
              <a:rPr lang="en">
                <a:solidFill>
                  <a:srgbClr val="000000"/>
                </a:solidFill>
              </a:rPr>
              <a:t>Ong Sim Hao</a:t>
            </a:r>
            <a:endParaRPr>
              <a:solidFill>
                <a:srgbClr val="000000"/>
              </a:solidFill>
            </a:endParaRPr>
          </a:p>
          <a:p>
            <a:pPr indent="0" lvl="0" marL="0" rtl="0" algn="ctr">
              <a:spcBef>
                <a:spcPts val="0"/>
              </a:spcBef>
              <a:spcAft>
                <a:spcPts val="0"/>
              </a:spcAft>
              <a:buNone/>
            </a:pPr>
            <a:r>
              <a:rPr lang="en">
                <a:solidFill>
                  <a:srgbClr val="000000"/>
                </a:solidFill>
              </a:rPr>
              <a:t>Shannon Tan Xinyi</a:t>
            </a:r>
            <a:endParaRPr>
              <a:solidFill>
                <a:srgbClr val="000000"/>
              </a:solidFill>
            </a:endParaRPr>
          </a:p>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t/>
            </a:r>
            <a:endParaRPr>
              <a:solidFill>
                <a:srgbClr val="000000"/>
              </a:solidFill>
            </a:endParaRPr>
          </a:p>
          <a:p>
            <a:pPr indent="0" lvl="0" marL="0" rtl="0" algn="ctr">
              <a:spcBef>
                <a:spcPts val="0"/>
              </a:spcBef>
              <a:spcAft>
                <a:spcPts val="0"/>
              </a:spcAft>
              <a:buNone/>
            </a:pPr>
            <a:r>
              <a:t/>
            </a:r>
            <a:endParaRPr>
              <a:solidFill>
                <a:srgbClr val="000000"/>
              </a:solidFill>
            </a:endParaRPr>
          </a:p>
        </p:txBody>
      </p:sp>
      <p:pic>
        <p:nvPicPr>
          <p:cNvPr id="214" name="Google Shape;214;p30"/>
          <p:cNvPicPr preferRelativeResize="0"/>
          <p:nvPr/>
        </p:nvPicPr>
        <p:blipFill>
          <a:blip r:embed="rId3">
            <a:alphaModFix/>
          </a:blip>
          <a:stretch>
            <a:fillRect/>
          </a:stretch>
        </p:blipFill>
        <p:spPr>
          <a:xfrm>
            <a:off x="1584249" y="456925"/>
            <a:ext cx="6109650" cy="192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713238" y="10392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Architectural Design Pattern</a:t>
            </a:r>
            <a:endParaRPr/>
          </a:p>
        </p:txBody>
      </p:sp>
      <p:pic>
        <p:nvPicPr>
          <p:cNvPr id="280" name="Google Shape;280;p39"/>
          <p:cNvPicPr preferRelativeResize="0"/>
          <p:nvPr/>
        </p:nvPicPr>
        <p:blipFill>
          <a:blip r:embed="rId3">
            <a:alphaModFix/>
          </a:blip>
          <a:stretch>
            <a:fillRect/>
          </a:stretch>
        </p:blipFill>
        <p:spPr>
          <a:xfrm>
            <a:off x="3413475" y="821225"/>
            <a:ext cx="5148884" cy="4184075"/>
          </a:xfrm>
          <a:prstGeom prst="rect">
            <a:avLst/>
          </a:prstGeom>
          <a:noFill/>
          <a:ln>
            <a:noFill/>
          </a:ln>
        </p:spPr>
      </p:pic>
      <p:sp>
        <p:nvSpPr>
          <p:cNvPr id="281" name="Google Shape;281;p39"/>
          <p:cNvSpPr txBox="1"/>
          <p:nvPr>
            <p:ph idx="1" type="body"/>
          </p:nvPr>
        </p:nvSpPr>
        <p:spPr>
          <a:xfrm>
            <a:off x="288950" y="821225"/>
            <a:ext cx="3019800" cy="3340200"/>
          </a:xfrm>
          <a:prstGeom prst="rect">
            <a:avLst/>
          </a:prstGeom>
        </p:spPr>
        <p:txBody>
          <a:bodyPr anchorCtr="0" anchor="t" bIns="91425" lIns="91425" spcFirstLastPara="1" rIns="91425" wrap="square" tIns="91425">
            <a:noAutofit/>
          </a:bodyPr>
          <a:lstStyle/>
          <a:p>
            <a:pPr indent="-342900" lvl="0" marL="457200" marR="103504" rtl="0" algn="just">
              <a:lnSpc>
                <a:spcPct val="110000"/>
              </a:lnSpc>
              <a:spcBef>
                <a:spcPts val="140"/>
              </a:spcBef>
              <a:spcAft>
                <a:spcPts val="0"/>
              </a:spcAft>
              <a:buClr>
                <a:schemeClr val="dk1"/>
              </a:buClr>
              <a:buSzPts val="1800"/>
              <a:buChar char="●"/>
            </a:pPr>
            <a:r>
              <a:rPr lang="en" sz="1800"/>
              <a:t>Promotes Modularity</a:t>
            </a:r>
            <a:endParaRPr sz="1800"/>
          </a:p>
          <a:p>
            <a:pPr indent="0" lvl="0" marL="457200" marR="103504" rtl="0" algn="just">
              <a:lnSpc>
                <a:spcPct val="110000"/>
              </a:lnSpc>
              <a:spcBef>
                <a:spcPts val="140"/>
              </a:spcBef>
              <a:spcAft>
                <a:spcPts val="0"/>
              </a:spcAft>
              <a:buNone/>
            </a:pPr>
            <a:r>
              <a:t/>
            </a:r>
            <a:endParaRPr sz="1800"/>
          </a:p>
          <a:p>
            <a:pPr indent="-342900" lvl="0" marL="457200" marR="104140" rtl="0" algn="l">
              <a:lnSpc>
                <a:spcPct val="110833"/>
              </a:lnSpc>
              <a:spcBef>
                <a:spcPts val="5"/>
              </a:spcBef>
              <a:spcAft>
                <a:spcPts val="0"/>
              </a:spcAft>
              <a:buClr>
                <a:schemeClr val="dk1"/>
              </a:buClr>
              <a:buSzPts val="1800"/>
              <a:buChar char="●"/>
            </a:pPr>
            <a:r>
              <a:rPr lang="en" sz="1800"/>
              <a:t>Each tier can be easily modified, updated or scaled without impacting the other functions.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713250" y="16992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Maintainability Practices</a:t>
            </a:r>
            <a:endParaRPr/>
          </a:p>
        </p:txBody>
      </p:sp>
      <p:sp>
        <p:nvSpPr>
          <p:cNvPr id="287" name="Google Shape;287;p40"/>
          <p:cNvSpPr txBox="1"/>
          <p:nvPr>
            <p:ph idx="1" type="body"/>
          </p:nvPr>
        </p:nvSpPr>
        <p:spPr>
          <a:xfrm>
            <a:off x="1101450" y="1151550"/>
            <a:ext cx="7177200" cy="943500"/>
          </a:xfrm>
          <a:prstGeom prst="rect">
            <a:avLst/>
          </a:prstGeom>
        </p:spPr>
        <p:txBody>
          <a:bodyPr anchorCtr="0" anchor="t" bIns="91425" lIns="91425" spcFirstLastPara="1" rIns="91425" wrap="square" tIns="91425">
            <a:noAutofit/>
          </a:bodyPr>
          <a:lstStyle/>
          <a:p>
            <a:pPr indent="0" lvl="0" marL="0" rtl="0" algn="l">
              <a:lnSpc>
                <a:spcPct val="110833"/>
              </a:lnSpc>
              <a:spcBef>
                <a:spcPts val="125"/>
              </a:spcBef>
              <a:spcAft>
                <a:spcPts val="0"/>
              </a:spcAft>
              <a:buNone/>
            </a:pPr>
            <a:r>
              <a:rPr b="1" lang="en" sz="1800"/>
              <a:t>To uphold quality in both process and product, we have implemented the following maintainability practices over the course of our project:</a:t>
            </a:r>
            <a:endParaRPr sz="1800">
              <a:solidFill>
                <a:srgbClr val="000000"/>
              </a:solidFill>
            </a:endParaRPr>
          </a:p>
          <a:p>
            <a:pPr indent="0" lvl="0" marL="0" marR="103504" rtl="0" algn="just">
              <a:lnSpc>
                <a:spcPct val="110000"/>
              </a:lnSpc>
              <a:spcBef>
                <a:spcPts val="140"/>
              </a:spcBef>
              <a:spcAft>
                <a:spcPts val="0"/>
              </a:spcAft>
              <a:buNone/>
            </a:pPr>
            <a:r>
              <a:t/>
            </a:r>
            <a:endParaRPr b="1" sz="1800"/>
          </a:p>
        </p:txBody>
      </p:sp>
      <p:sp>
        <p:nvSpPr>
          <p:cNvPr id="288" name="Google Shape;288;p40"/>
          <p:cNvSpPr txBox="1"/>
          <p:nvPr/>
        </p:nvSpPr>
        <p:spPr>
          <a:xfrm>
            <a:off x="2535825" y="2196200"/>
            <a:ext cx="4774800" cy="2202300"/>
          </a:xfrm>
          <a:prstGeom prst="rect">
            <a:avLst/>
          </a:prstGeom>
          <a:noFill/>
          <a:ln>
            <a:noFill/>
          </a:ln>
        </p:spPr>
        <p:txBody>
          <a:bodyPr anchorCtr="0" anchor="t" bIns="91425" lIns="91425" spcFirstLastPara="1" rIns="91425" wrap="square" tIns="91425">
            <a:spAutoFit/>
          </a:bodyPr>
          <a:lstStyle/>
          <a:p>
            <a:pPr indent="-328930" lvl="0" marL="1035685" rtl="0" algn="l">
              <a:spcBef>
                <a:spcPts val="10"/>
              </a:spcBef>
              <a:spcAft>
                <a:spcPts val="0"/>
              </a:spcAft>
              <a:buClr>
                <a:srgbClr val="000000"/>
              </a:buClr>
              <a:buSzPts val="1800"/>
              <a:buFont typeface="Didact Gothic"/>
              <a:buChar char="●"/>
            </a:pPr>
            <a:r>
              <a:rPr lang="en" sz="1800">
                <a:latin typeface="Didact Gothic"/>
                <a:ea typeface="Didact Gothic"/>
                <a:cs typeface="Didact Gothic"/>
                <a:sym typeface="Didact Gothic"/>
              </a:rPr>
              <a:t>Readable Code</a:t>
            </a:r>
            <a:endParaRPr sz="1800">
              <a:latin typeface="Didact Gothic"/>
              <a:ea typeface="Didact Gothic"/>
              <a:cs typeface="Didact Gothic"/>
              <a:sym typeface="Didact Gothic"/>
            </a:endParaRPr>
          </a:p>
          <a:p>
            <a:pPr indent="0" lvl="0" marL="1035685" rtl="0" algn="l">
              <a:spcBef>
                <a:spcPts val="10"/>
              </a:spcBef>
              <a:spcAft>
                <a:spcPts val="0"/>
              </a:spcAft>
              <a:buNone/>
            </a:pPr>
            <a:r>
              <a:t/>
            </a:r>
            <a:endParaRPr sz="1800">
              <a:latin typeface="Didact Gothic"/>
              <a:ea typeface="Didact Gothic"/>
              <a:cs typeface="Didact Gothic"/>
              <a:sym typeface="Didact Gothic"/>
            </a:endParaRPr>
          </a:p>
          <a:p>
            <a:pPr indent="-328930" lvl="0" marL="1035685" rtl="0" algn="l">
              <a:spcBef>
                <a:spcPts val="120"/>
              </a:spcBef>
              <a:spcAft>
                <a:spcPts val="0"/>
              </a:spcAft>
              <a:buClr>
                <a:srgbClr val="000000"/>
              </a:buClr>
              <a:buSzPts val="1800"/>
              <a:buFont typeface="Didact Gothic"/>
              <a:buChar char="●"/>
            </a:pPr>
            <a:r>
              <a:rPr lang="en" sz="1800">
                <a:latin typeface="Didact Gothic"/>
                <a:ea typeface="Didact Gothic"/>
                <a:cs typeface="Didact Gothic"/>
                <a:sym typeface="Didact Gothic"/>
              </a:rPr>
              <a:t>Version Control</a:t>
            </a:r>
            <a:endParaRPr sz="1800">
              <a:latin typeface="Didact Gothic"/>
              <a:ea typeface="Didact Gothic"/>
              <a:cs typeface="Didact Gothic"/>
              <a:sym typeface="Didact Gothic"/>
            </a:endParaRPr>
          </a:p>
          <a:p>
            <a:pPr indent="0" lvl="0" marL="1035685" rtl="0" algn="l">
              <a:spcBef>
                <a:spcPts val="120"/>
              </a:spcBef>
              <a:spcAft>
                <a:spcPts val="0"/>
              </a:spcAft>
              <a:buNone/>
            </a:pPr>
            <a:r>
              <a:t/>
            </a:r>
            <a:endParaRPr sz="1800">
              <a:latin typeface="Didact Gothic"/>
              <a:ea typeface="Didact Gothic"/>
              <a:cs typeface="Didact Gothic"/>
              <a:sym typeface="Didact Gothic"/>
            </a:endParaRPr>
          </a:p>
          <a:p>
            <a:pPr indent="-328930" lvl="0" marL="1035685" rtl="0" algn="l">
              <a:spcBef>
                <a:spcPts val="120"/>
              </a:spcBef>
              <a:spcAft>
                <a:spcPts val="0"/>
              </a:spcAft>
              <a:buClr>
                <a:srgbClr val="000000"/>
              </a:buClr>
              <a:buSzPts val="1800"/>
              <a:buFont typeface="Didact Gothic"/>
              <a:buChar char="●"/>
            </a:pPr>
            <a:r>
              <a:rPr lang="en" sz="1800">
                <a:latin typeface="Didact Gothic"/>
                <a:ea typeface="Didact Gothic"/>
                <a:cs typeface="Didact Gothic"/>
                <a:sym typeface="Didact Gothic"/>
              </a:rPr>
              <a:t>Standardised Documentation</a:t>
            </a:r>
            <a:endParaRPr sz="1800">
              <a:latin typeface="Didact Gothic"/>
              <a:ea typeface="Didact Gothic"/>
              <a:cs typeface="Didact Gothic"/>
              <a:sym typeface="Didact Gothic"/>
            </a:endParaRPr>
          </a:p>
          <a:p>
            <a:pPr indent="0" lvl="0" marL="1035685" rtl="0" algn="l">
              <a:spcBef>
                <a:spcPts val="120"/>
              </a:spcBef>
              <a:spcAft>
                <a:spcPts val="0"/>
              </a:spcAft>
              <a:buNone/>
            </a:pPr>
            <a:r>
              <a:t/>
            </a:r>
            <a:endParaRPr sz="1800">
              <a:latin typeface="Didact Gothic"/>
              <a:ea typeface="Didact Gothic"/>
              <a:cs typeface="Didact Gothic"/>
              <a:sym typeface="Didact Gothic"/>
            </a:endParaRPr>
          </a:p>
          <a:p>
            <a:pPr indent="-328930" lvl="0" marL="1035685" rtl="0" algn="l">
              <a:spcBef>
                <a:spcPts val="120"/>
              </a:spcBef>
              <a:spcAft>
                <a:spcPts val="0"/>
              </a:spcAft>
              <a:buClr>
                <a:srgbClr val="000000"/>
              </a:buClr>
              <a:buSzPts val="1800"/>
              <a:buFont typeface="Didact Gothic"/>
              <a:buChar char="●"/>
            </a:pPr>
            <a:r>
              <a:rPr lang="en" sz="1800">
                <a:latin typeface="Didact Gothic"/>
                <a:ea typeface="Didact Gothic"/>
                <a:cs typeface="Didact Gothic"/>
                <a:sym typeface="Didact Gothic"/>
              </a:rPr>
              <a:t>Modularity</a:t>
            </a:r>
            <a:endParaRPr>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560851" y="103925"/>
            <a:ext cx="81579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Configuration Management Tools</a:t>
            </a:r>
            <a:endParaRPr/>
          </a:p>
        </p:txBody>
      </p:sp>
      <p:sp>
        <p:nvSpPr>
          <p:cNvPr id="294" name="Google Shape;294;p41"/>
          <p:cNvSpPr txBox="1"/>
          <p:nvPr>
            <p:ph type="title"/>
          </p:nvPr>
        </p:nvSpPr>
        <p:spPr>
          <a:xfrm>
            <a:off x="1214425" y="1098000"/>
            <a:ext cx="7859100" cy="40455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Clr>
                <a:schemeClr val="dk1"/>
              </a:buClr>
              <a:buSzPts val="3000"/>
              <a:buChar char="●"/>
            </a:pPr>
            <a:r>
              <a:rPr b="0" lang="en">
                <a:solidFill>
                  <a:schemeClr val="dk1"/>
                </a:solidFill>
              </a:rPr>
              <a:t>Access Control</a:t>
            </a:r>
            <a:endParaRPr b="0">
              <a:solidFill>
                <a:schemeClr val="dk1"/>
              </a:solidFill>
            </a:endParaRPr>
          </a:p>
          <a:p>
            <a:pPr indent="0" lvl="0" marL="0" rtl="0" algn="l">
              <a:spcBef>
                <a:spcPts val="0"/>
              </a:spcBef>
              <a:spcAft>
                <a:spcPts val="0"/>
              </a:spcAft>
              <a:buNone/>
            </a:pPr>
            <a:r>
              <a:t/>
            </a:r>
            <a:endParaRPr b="0">
              <a:solidFill>
                <a:schemeClr val="dk1"/>
              </a:solidFill>
            </a:endParaRPr>
          </a:p>
          <a:p>
            <a:pPr indent="-419100" lvl="0" marL="457200" rtl="0" algn="l">
              <a:spcBef>
                <a:spcPts val="0"/>
              </a:spcBef>
              <a:spcAft>
                <a:spcPts val="0"/>
              </a:spcAft>
              <a:buClr>
                <a:schemeClr val="dk1"/>
              </a:buClr>
              <a:buSzPts val="3000"/>
              <a:buChar char="●"/>
            </a:pPr>
            <a:r>
              <a:rPr b="0" lang="en">
                <a:solidFill>
                  <a:schemeClr val="dk1"/>
                </a:solidFill>
              </a:rPr>
              <a:t>Traceability between software </a:t>
            </a:r>
            <a:endParaRPr b="0">
              <a:solidFill>
                <a:schemeClr val="dk1"/>
              </a:solidFill>
            </a:endParaRPr>
          </a:p>
          <a:p>
            <a:pPr indent="0" lvl="0" marL="457200" rtl="0" algn="l">
              <a:spcBef>
                <a:spcPts val="0"/>
              </a:spcBef>
              <a:spcAft>
                <a:spcPts val="0"/>
              </a:spcAft>
              <a:buNone/>
            </a:pPr>
            <a:r>
              <a:rPr b="0" lang="en">
                <a:solidFill>
                  <a:schemeClr val="dk1"/>
                </a:solidFill>
              </a:rPr>
              <a:t>and test ware and different versions </a:t>
            </a:r>
            <a:endParaRPr b="0">
              <a:solidFill>
                <a:schemeClr val="dk1"/>
              </a:solidFill>
            </a:endParaRPr>
          </a:p>
          <a:p>
            <a:pPr indent="0" lvl="0" marL="457200" rtl="0" algn="l">
              <a:spcBef>
                <a:spcPts val="0"/>
              </a:spcBef>
              <a:spcAft>
                <a:spcPts val="0"/>
              </a:spcAft>
              <a:buNone/>
            </a:pPr>
            <a:r>
              <a:rPr b="0" lang="en">
                <a:solidFill>
                  <a:schemeClr val="dk1"/>
                </a:solidFill>
              </a:rPr>
              <a:t>of the variant</a:t>
            </a:r>
            <a:endParaRPr b="0">
              <a:solidFill>
                <a:schemeClr val="dk1"/>
              </a:solidFill>
            </a:endParaRPr>
          </a:p>
          <a:p>
            <a:pPr indent="0" lvl="0" marL="0" rtl="0" algn="l">
              <a:spcBef>
                <a:spcPts val="0"/>
              </a:spcBef>
              <a:spcAft>
                <a:spcPts val="0"/>
              </a:spcAft>
              <a:buNone/>
            </a:pPr>
            <a:r>
              <a:t/>
            </a:r>
            <a:endParaRPr b="0">
              <a:solidFill>
                <a:schemeClr val="dk1"/>
              </a:solidFill>
            </a:endParaRPr>
          </a:p>
          <a:p>
            <a:pPr indent="-419100" lvl="0" marL="457200" rtl="0" algn="l">
              <a:spcBef>
                <a:spcPts val="0"/>
              </a:spcBef>
              <a:spcAft>
                <a:spcPts val="0"/>
              </a:spcAft>
              <a:buClr>
                <a:schemeClr val="dk1"/>
              </a:buClr>
              <a:buSzPts val="3000"/>
              <a:buChar char="●"/>
            </a:pPr>
            <a:r>
              <a:rPr b="0" lang="en">
                <a:solidFill>
                  <a:schemeClr val="dk1"/>
                </a:solidFill>
              </a:rPr>
              <a:t>Build and release management</a:t>
            </a:r>
            <a:endParaRPr b="0">
              <a:solidFill>
                <a:schemeClr val="dk1"/>
              </a:solidFill>
            </a:endParaRPr>
          </a:p>
          <a:p>
            <a:pPr indent="0" lvl="0" marL="0" rtl="0" algn="ctr">
              <a:spcBef>
                <a:spcPts val="0"/>
              </a:spcBef>
              <a:spcAft>
                <a:spcPts val="0"/>
              </a:spcAft>
              <a:buNone/>
            </a:pPr>
            <a:r>
              <a:rPr lang="en">
                <a:solidFill>
                  <a:schemeClr val="dk1"/>
                </a:solidFill>
              </a:rPr>
              <a:t> </a:t>
            </a:r>
            <a:endParaRPr>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560851" y="103925"/>
            <a:ext cx="81579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Configuration Management Tools</a:t>
            </a:r>
            <a:endParaRPr/>
          </a:p>
        </p:txBody>
      </p:sp>
      <p:pic>
        <p:nvPicPr>
          <p:cNvPr id="300" name="Google Shape;300;p42"/>
          <p:cNvPicPr preferRelativeResize="0"/>
          <p:nvPr/>
        </p:nvPicPr>
        <p:blipFill rotWithShape="1">
          <a:blip r:embed="rId3">
            <a:alphaModFix/>
          </a:blip>
          <a:srcRect b="0" l="19373" r="18390" t="0"/>
          <a:stretch/>
        </p:blipFill>
        <p:spPr>
          <a:xfrm>
            <a:off x="5430338" y="969425"/>
            <a:ext cx="1846805" cy="1638500"/>
          </a:xfrm>
          <a:prstGeom prst="rect">
            <a:avLst/>
          </a:prstGeom>
          <a:noFill/>
          <a:ln>
            <a:noFill/>
          </a:ln>
        </p:spPr>
      </p:pic>
      <p:sp>
        <p:nvSpPr>
          <p:cNvPr id="301" name="Google Shape;301;p42"/>
          <p:cNvSpPr txBox="1"/>
          <p:nvPr>
            <p:ph idx="1" type="body"/>
          </p:nvPr>
        </p:nvSpPr>
        <p:spPr>
          <a:xfrm>
            <a:off x="4546950" y="2683875"/>
            <a:ext cx="4248000" cy="1768800"/>
          </a:xfrm>
          <a:prstGeom prst="rect">
            <a:avLst/>
          </a:prstGeom>
        </p:spPr>
        <p:txBody>
          <a:bodyPr anchorCtr="0" anchor="t" bIns="91425" lIns="91425" spcFirstLastPara="1" rIns="91425" wrap="square" tIns="91425">
            <a:noAutofit/>
          </a:bodyPr>
          <a:lstStyle/>
          <a:p>
            <a:pPr indent="-342900" lvl="0" marL="457200" marR="104140" rtl="0" algn="l">
              <a:lnSpc>
                <a:spcPct val="110833"/>
              </a:lnSpc>
              <a:spcBef>
                <a:spcPts val="140"/>
              </a:spcBef>
              <a:spcAft>
                <a:spcPts val="0"/>
              </a:spcAft>
              <a:buClr>
                <a:schemeClr val="dk1"/>
              </a:buClr>
              <a:buSzPts val="1800"/>
              <a:buChar char="●"/>
            </a:pPr>
            <a:r>
              <a:rPr lang="en" sz="1800"/>
              <a:t>Distributed version control and source code management</a:t>
            </a:r>
            <a:endParaRPr sz="1800"/>
          </a:p>
          <a:p>
            <a:pPr indent="0" lvl="0" marL="457200" marR="104140" rtl="0" algn="l">
              <a:lnSpc>
                <a:spcPct val="110833"/>
              </a:lnSpc>
              <a:spcBef>
                <a:spcPts val="140"/>
              </a:spcBef>
              <a:spcAft>
                <a:spcPts val="0"/>
              </a:spcAft>
              <a:buNone/>
            </a:pPr>
            <a:r>
              <a:t/>
            </a:r>
            <a:endParaRPr sz="1800"/>
          </a:p>
          <a:p>
            <a:pPr indent="-342900" lvl="0" marL="457200" marR="104140" rtl="0" algn="l">
              <a:lnSpc>
                <a:spcPct val="110833"/>
              </a:lnSpc>
              <a:spcBef>
                <a:spcPts val="140"/>
              </a:spcBef>
              <a:spcAft>
                <a:spcPts val="0"/>
              </a:spcAft>
              <a:buClr>
                <a:schemeClr val="dk1"/>
              </a:buClr>
              <a:buSzPts val="1800"/>
              <a:buChar char="●"/>
            </a:pPr>
            <a:r>
              <a:rPr lang="en" sz="1800"/>
              <a:t>Chosen for its familiarity and support provided by various IDE applications</a:t>
            </a:r>
            <a:endParaRPr sz="1800"/>
          </a:p>
        </p:txBody>
      </p:sp>
      <p:pic>
        <p:nvPicPr>
          <p:cNvPr id="302" name="Google Shape;302;p42"/>
          <p:cNvPicPr preferRelativeResize="0"/>
          <p:nvPr/>
        </p:nvPicPr>
        <p:blipFill rotWithShape="1">
          <a:blip r:embed="rId4">
            <a:alphaModFix/>
          </a:blip>
          <a:srcRect b="0" l="26014" r="24566" t="0"/>
          <a:stretch/>
        </p:blipFill>
        <p:spPr>
          <a:xfrm>
            <a:off x="1561075" y="987287"/>
            <a:ext cx="1748224" cy="1768826"/>
          </a:xfrm>
          <a:prstGeom prst="rect">
            <a:avLst/>
          </a:prstGeom>
          <a:noFill/>
          <a:ln>
            <a:noFill/>
          </a:ln>
        </p:spPr>
      </p:pic>
      <p:sp>
        <p:nvSpPr>
          <p:cNvPr id="303" name="Google Shape;303;p42"/>
          <p:cNvSpPr txBox="1"/>
          <p:nvPr>
            <p:ph idx="1" type="body"/>
          </p:nvPr>
        </p:nvSpPr>
        <p:spPr>
          <a:xfrm>
            <a:off x="437300" y="2756125"/>
            <a:ext cx="3763200" cy="17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Used as a file storage and sharing system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en" sz="1800"/>
              <a:t>Version control is also available</a:t>
            </a:r>
            <a:endParaRPr sz="1800"/>
          </a:p>
          <a:p>
            <a:pPr indent="0" lvl="0" marL="0" rtl="0" algn="l">
              <a:spcBef>
                <a:spcPts val="0"/>
              </a:spcBef>
              <a:spcAft>
                <a:spcPts val="1600"/>
              </a:spcAft>
              <a:buNone/>
            </a:pPr>
            <a:r>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560851" y="103925"/>
            <a:ext cx="81579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Configuration Management Tools</a:t>
            </a:r>
            <a:endParaRPr/>
          </a:p>
        </p:txBody>
      </p:sp>
      <p:pic>
        <p:nvPicPr>
          <p:cNvPr id="309" name="Google Shape;309;p43"/>
          <p:cNvPicPr preferRelativeResize="0"/>
          <p:nvPr/>
        </p:nvPicPr>
        <p:blipFill>
          <a:blip r:embed="rId3">
            <a:alphaModFix/>
          </a:blip>
          <a:stretch>
            <a:fillRect/>
          </a:stretch>
        </p:blipFill>
        <p:spPr>
          <a:xfrm>
            <a:off x="1627450" y="1052438"/>
            <a:ext cx="1474650" cy="1638500"/>
          </a:xfrm>
          <a:prstGeom prst="rect">
            <a:avLst/>
          </a:prstGeom>
          <a:noFill/>
          <a:ln>
            <a:noFill/>
          </a:ln>
        </p:spPr>
      </p:pic>
      <p:sp>
        <p:nvSpPr>
          <p:cNvPr id="310" name="Google Shape;310;p43"/>
          <p:cNvSpPr txBox="1"/>
          <p:nvPr>
            <p:ph idx="1" type="body"/>
          </p:nvPr>
        </p:nvSpPr>
        <p:spPr>
          <a:xfrm>
            <a:off x="311050" y="2756125"/>
            <a:ext cx="3763200" cy="1768800"/>
          </a:xfrm>
          <a:prstGeom prst="rect">
            <a:avLst/>
          </a:prstGeom>
        </p:spPr>
        <p:txBody>
          <a:bodyPr anchorCtr="0" anchor="t" bIns="91425" lIns="91425" spcFirstLastPara="1" rIns="91425" wrap="square" tIns="91425">
            <a:noAutofit/>
          </a:bodyPr>
          <a:lstStyle/>
          <a:p>
            <a:pPr indent="-342900" lvl="0" marL="457200" marR="100965" rtl="0" algn="l">
              <a:lnSpc>
                <a:spcPct val="110000"/>
              </a:lnSpc>
              <a:spcBef>
                <a:spcPts val="140"/>
              </a:spcBef>
              <a:spcAft>
                <a:spcPts val="0"/>
              </a:spcAft>
              <a:buSzPts val="1800"/>
              <a:buChar char="●"/>
            </a:pPr>
            <a:r>
              <a:rPr lang="en" sz="1800"/>
              <a:t>Wide range of functions which allows users to create their information in different styles. </a:t>
            </a:r>
            <a:endParaRPr sz="1800"/>
          </a:p>
          <a:p>
            <a:pPr indent="0" lvl="0" marL="0" marR="100965" rtl="0" algn="l">
              <a:lnSpc>
                <a:spcPct val="110000"/>
              </a:lnSpc>
              <a:spcBef>
                <a:spcPts val="140"/>
              </a:spcBef>
              <a:spcAft>
                <a:spcPts val="0"/>
              </a:spcAft>
              <a:buNone/>
            </a:pPr>
            <a:r>
              <a:t/>
            </a:r>
            <a:endParaRPr sz="1800"/>
          </a:p>
          <a:p>
            <a:pPr indent="-342900" lvl="0" marL="457200" marR="100965" rtl="0" algn="l">
              <a:lnSpc>
                <a:spcPct val="110000"/>
              </a:lnSpc>
              <a:spcBef>
                <a:spcPts val="140"/>
              </a:spcBef>
              <a:spcAft>
                <a:spcPts val="0"/>
              </a:spcAft>
              <a:buSzPts val="1800"/>
              <a:buChar char="●"/>
            </a:pPr>
            <a:r>
              <a:rPr lang="en" sz="1800"/>
              <a:t>Allows users to concurrently edit the page at the same time. </a:t>
            </a:r>
            <a:endParaRPr sz="1800"/>
          </a:p>
          <a:p>
            <a:pPr indent="0" lvl="0" marL="0" rtl="0" algn="l">
              <a:spcBef>
                <a:spcPts val="0"/>
              </a:spcBef>
              <a:spcAft>
                <a:spcPts val="1600"/>
              </a:spcAft>
              <a:buNone/>
            </a:pPr>
            <a:r>
              <a:t/>
            </a:r>
            <a:endParaRPr sz="1500"/>
          </a:p>
        </p:txBody>
      </p:sp>
      <p:sp>
        <p:nvSpPr>
          <p:cNvPr id="311" name="Google Shape;311;p43"/>
          <p:cNvSpPr txBox="1"/>
          <p:nvPr>
            <p:ph idx="1" type="body"/>
          </p:nvPr>
        </p:nvSpPr>
        <p:spPr>
          <a:xfrm>
            <a:off x="4586450" y="2756125"/>
            <a:ext cx="3763200" cy="17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t>Revision and version control, enables us to track different versions of the source code files and documents being uploaded and edited.</a:t>
            </a:r>
            <a:endParaRPr sz="1800"/>
          </a:p>
          <a:p>
            <a:pPr indent="0" lvl="0" marL="0" rtl="0" algn="l">
              <a:spcBef>
                <a:spcPts val="0"/>
              </a:spcBef>
              <a:spcAft>
                <a:spcPts val="1600"/>
              </a:spcAft>
              <a:buNone/>
            </a:pPr>
            <a:r>
              <a:t/>
            </a:r>
            <a:endParaRPr sz="1800"/>
          </a:p>
        </p:txBody>
      </p:sp>
      <p:pic>
        <p:nvPicPr>
          <p:cNvPr id="312" name="Google Shape;312;p43"/>
          <p:cNvPicPr preferRelativeResize="0"/>
          <p:nvPr/>
        </p:nvPicPr>
        <p:blipFill rotWithShape="1">
          <a:blip r:embed="rId4">
            <a:alphaModFix/>
          </a:blip>
          <a:srcRect b="0" l="5232" r="7270" t="0"/>
          <a:stretch/>
        </p:blipFill>
        <p:spPr>
          <a:xfrm>
            <a:off x="5370000" y="969425"/>
            <a:ext cx="2196100" cy="16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599100" y="1592650"/>
            <a:ext cx="7890900" cy="19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Software Quality Assurance</a:t>
            </a:r>
            <a:endParaRPr sz="7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775000" y="374500"/>
            <a:ext cx="77175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Objectives</a:t>
            </a:r>
            <a:endParaRPr sz="5500"/>
          </a:p>
        </p:txBody>
      </p:sp>
      <p:sp>
        <p:nvSpPr>
          <p:cNvPr id="323" name="Google Shape;323;p45"/>
          <p:cNvSpPr txBox="1"/>
          <p:nvPr>
            <p:ph idx="1" type="body"/>
          </p:nvPr>
        </p:nvSpPr>
        <p:spPr>
          <a:xfrm>
            <a:off x="-219450" y="1814550"/>
            <a:ext cx="9144000" cy="2595300"/>
          </a:xfrm>
          <a:prstGeom prst="rect">
            <a:avLst/>
          </a:prstGeom>
        </p:spPr>
        <p:txBody>
          <a:bodyPr anchorCtr="0" anchor="t" bIns="91425" lIns="91425" spcFirstLastPara="1" rIns="91425" wrap="square" tIns="91425">
            <a:noAutofit/>
          </a:bodyPr>
          <a:lstStyle/>
          <a:p>
            <a:pPr indent="0" lvl="0" marL="457200" rtl="0" algn="ctr">
              <a:spcBef>
                <a:spcPts val="600"/>
              </a:spcBef>
              <a:spcAft>
                <a:spcPts val="600"/>
              </a:spcAft>
              <a:buNone/>
            </a:pPr>
            <a:r>
              <a:rPr b="1" lang="en" sz="3000"/>
              <a:t>Establish the goals, processes, and responsibilities to ensure that HangOut complies with defined quality specifications and standards</a:t>
            </a:r>
            <a:endParaRPr sz="4400">
              <a:solidFill>
                <a:srgbClr val="000000"/>
              </a:solidFill>
            </a:endParaRPr>
          </a:p>
        </p:txBody>
      </p:sp>
      <p:pic>
        <p:nvPicPr>
          <p:cNvPr id="324" name="Google Shape;324;p45"/>
          <p:cNvPicPr preferRelativeResize="0"/>
          <p:nvPr/>
        </p:nvPicPr>
        <p:blipFill>
          <a:blip r:embed="rId3">
            <a:alphaModFix/>
          </a:blip>
          <a:stretch>
            <a:fillRect/>
          </a:stretch>
        </p:blipFill>
        <p:spPr>
          <a:xfrm>
            <a:off x="6495550" y="3552800"/>
            <a:ext cx="1346851" cy="1346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718350" y="361500"/>
            <a:ext cx="77175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Flow</a:t>
            </a:r>
            <a:endParaRPr sz="5500"/>
          </a:p>
        </p:txBody>
      </p:sp>
      <p:sp>
        <p:nvSpPr>
          <p:cNvPr id="330" name="Google Shape;330;p46"/>
          <p:cNvSpPr/>
          <p:nvPr/>
        </p:nvSpPr>
        <p:spPr>
          <a:xfrm>
            <a:off x="358825" y="1977208"/>
            <a:ext cx="1678200" cy="155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Didact Gothic"/>
                <a:ea typeface="Didact Gothic"/>
                <a:cs typeface="Didact Gothic"/>
                <a:sym typeface="Didact Gothic"/>
              </a:rPr>
              <a:t>Ensure Correct Processes</a:t>
            </a:r>
            <a:endParaRPr sz="1700">
              <a:latin typeface="Didact Gothic"/>
              <a:ea typeface="Didact Gothic"/>
              <a:cs typeface="Didact Gothic"/>
              <a:sym typeface="Didact Gothic"/>
            </a:endParaRPr>
          </a:p>
        </p:txBody>
      </p:sp>
      <p:sp>
        <p:nvSpPr>
          <p:cNvPr id="331" name="Google Shape;331;p46"/>
          <p:cNvSpPr/>
          <p:nvPr/>
        </p:nvSpPr>
        <p:spPr>
          <a:xfrm>
            <a:off x="2684806" y="1953300"/>
            <a:ext cx="1608300" cy="160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Didact Gothic"/>
                <a:ea typeface="Didact Gothic"/>
                <a:cs typeface="Didact Gothic"/>
                <a:sym typeface="Didact Gothic"/>
              </a:rPr>
              <a:t>Development of products</a:t>
            </a:r>
            <a:endParaRPr sz="1700">
              <a:latin typeface="Didact Gothic"/>
              <a:ea typeface="Didact Gothic"/>
              <a:cs typeface="Didact Gothic"/>
              <a:sym typeface="Didact Gothic"/>
            </a:endParaRPr>
          </a:p>
        </p:txBody>
      </p:sp>
      <p:sp>
        <p:nvSpPr>
          <p:cNvPr id="332" name="Google Shape;332;p46"/>
          <p:cNvSpPr/>
          <p:nvPr/>
        </p:nvSpPr>
        <p:spPr>
          <a:xfrm>
            <a:off x="4940954" y="1977208"/>
            <a:ext cx="1608300" cy="160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Didact Gothic"/>
                <a:ea typeface="Didact Gothic"/>
                <a:cs typeface="Didact Gothic"/>
                <a:sym typeface="Didact Gothic"/>
              </a:rPr>
              <a:t>Meet established </a:t>
            </a:r>
            <a:r>
              <a:rPr lang="en" sz="1700">
                <a:latin typeface="Didact Gothic"/>
                <a:ea typeface="Didact Gothic"/>
                <a:cs typeface="Didact Gothic"/>
                <a:sym typeface="Didact Gothic"/>
              </a:rPr>
              <a:t>requirements</a:t>
            </a:r>
            <a:r>
              <a:rPr lang="en" sz="1700">
                <a:latin typeface="Didact Gothic"/>
                <a:ea typeface="Didact Gothic"/>
                <a:cs typeface="Didact Gothic"/>
                <a:sym typeface="Didact Gothic"/>
              </a:rPr>
              <a:t> and standards</a:t>
            </a:r>
            <a:endParaRPr sz="1700">
              <a:latin typeface="Didact Gothic"/>
              <a:ea typeface="Didact Gothic"/>
              <a:cs typeface="Didact Gothic"/>
              <a:sym typeface="Didact Gothic"/>
            </a:endParaRPr>
          </a:p>
        </p:txBody>
      </p:sp>
      <p:sp>
        <p:nvSpPr>
          <p:cNvPr id="333" name="Google Shape;333;p46"/>
          <p:cNvSpPr/>
          <p:nvPr/>
        </p:nvSpPr>
        <p:spPr>
          <a:xfrm>
            <a:off x="7197103" y="1977208"/>
            <a:ext cx="1608300" cy="160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Didact Gothic"/>
                <a:ea typeface="Didact Gothic"/>
                <a:cs typeface="Didact Gothic"/>
                <a:sym typeface="Didact Gothic"/>
              </a:rPr>
              <a:t>Stakeholder expectations</a:t>
            </a:r>
            <a:endParaRPr sz="1800">
              <a:latin typeface="Didact Gothic"/>
              <a:ea typeface="Didact Gothic"/>
              <a:cs typeface="Didact Gothic"/>
              <a:sym typeface="Didact Gothic"/>
            </a:endParaRPr>
          </a:p>
        </p:txBody>
      </p:sp>
      <p:sp>
        <p:nvSpPr>
          <p:cNvPr id="334" name="Google Shape;334;p46"/>
          <p:cNvSpPr/>
          <p:nvPr/>
        </p:nvSpPr>
        <p:spPr>
          <a:xfrm>
            <a:off x="2132388" y="2695056"/>
            <a:ext cx="443700" cy="270300"/>
          </a:xfrm>
          <a:prstGeom prst="striped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6651435" y="2642246"/>
            <a:ext cx="443700" cy="270300"/>
          </a:xfrm>
          <a:prstGeom prst="striped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4395286" y="2695056"/>
            <a:ext cx="443700" cy="270300"/>
          </a:xfrm>
          <a:prstGeom prst="striped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775000" y="298300"/>
            <a:ext cx="77175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Activities</a:t>
            </a:r>
            <a:endParaRPr sz="5500"/>
          </a:p>
        </p:txBody>
      </p:sp>
      <p:sp>
        <p:nvSpPr>
          <p:cNvPr id="342" name="Google Shape;342;p47"/>
          <p:cNvSpPr txBox="1"/>
          <p:nvPr>
            <p:ph idx="1" type="body"/>
          </p:nvPr>
        </p:nvSpPr>
        <p:spPr>
          <a:xfrm>
            <a:off x="777325" y="1277200"/>
            <a:ext cx="3085200" cy="747600"/>
          </a:xfrm>
          <a:prstGeom prst="rect">
            <a:avLst/>
          </a:prstGeom>
        </p:spPr>
        <p:txBody>
          <a:bodyPr anchorCtr="0" anchor="t" bIns="91425" lIns="91425" spcFirstLastPara="1" rIns="91425" wrap="square" tIns="91425">
            <a:noAutofit/>
          </a:bodyPr>
          <a:lstStyle/>
          <a:p>
            <a:pPr indent="0" lvl="0" marL="0" rtl="0" algn="l">
              <a:spcBef>
                <a:spcPts val="600"/>
              </a:spcBef>
              <a:spcAft>
                <a:spcPts val="600"/>
              </a:spcAft>
              <a:buNone/>
            </a:pPr>
            <a:r>
              <a:rPr b="1" lang="en" sz="3000"/>
              <a:t>Quality Planning</a:t>
            </a:r>
            <a:endParaRPr sz="3200">
              <a:solidFill>
                <a:srgbClr val="000000"/>
              </a:solidFill>
            </a:endParaRPr>
          </a:p>
        </p:txBody>
      </p:sp>
      <p:sp>
        <p:nvSpPr>
          <p:cNvPr id="343" name="Google Shape;343;p47"/>
          <p:cNvSpPr txBox="1"/>
          <p:nvPr>
            <p:ph idx="1" type="body"/>
          </p:nvPr>
        </p:nvSpPr>
        <p:spPr>
          <a:xfrm>
            <a:off x="5019800" y="1277200"/>
            <a:ext cx="2990400" cy="693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600"/>
              </a:spcAft>
              <a:buNone/>
            </a:pPr>
            <a:r>
              <a:rPr b="1" lang="en" sz="3000"/>
              <a:t>Quality</a:t>
            </a:r>
            <a:r>
              <a:rPr lang="en" sz="3200">
                <a:solidFill>
                  <a:srgbClr val="000000"/>
                </a:solidFill>
              </a:rPr>
              <a:t> </a:t>
            </a:r>
            <a:r>
              <a:rPr b="1" lang="en" sz="3000"/>
              <a:t>Control</a:t>
            </a:r>
            <a:endParaRPr sz="3200">
              <a:solidFill>
                <a:srgbClr val="000000"/>
              </a:solidFill>
            </a:endParaRPr>
          </a:p>
        </p:txBody>
      </p:sp>
      <p:sp>
        <p:nvSpPr>
          <p:cNvPr id="344" name="Google Shape;344;p47"/>
          <p:cNvSpPr txBox="1"/>
          <p:nvPr>
            <p:ph idx="1" type="body"/>
          </p:nvPr>
        </p:nvSpPr>
        <p:spPr>
          <a:xfrm>
            <a:off x="777325" y="1890925"/>
            <a:ext cx="3085200" cy="22116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Clr>
                <a:srgbClr val="000000"/>
              </a:buClr>
              <a:buSzPts val="1900"/>
              <a:buChar char="-"/>
            </a:pPr>
            <a:r>
              <a:rPr lang="en" sz="1900">
                <a:solidFill>
                  <a:srgbClr val="000000"/>
                </a:solidFill>
              </a:rPr>
              <a:t>Determine quality assurance standards, practices and metrics</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Ensures that biases are avoided, and key issues are accurately addressed</a:t>
            </a:r>
            <a:endParaRPr sz="3900">
              <a:solidFill>
                <a:srgbClr val="000000"/>
              </a:solidFill>
            </a:endParaRPr>
          </a:p>
        </p:txBody>
      </p:sp>
      <p:sp>
        <p:nvSpPr>
          <p:cNvPr id="345" name="Google Shape;345;p47"/>
          <p:cNvSpPr txBox="1"/>
          <p:nvPr>
            <p:ph idx="1" type="body"/>
          </p:nvPr>
        </p:nvSpPr>
        <p:spPr>
          <a:xfrm>
            <a:off x="4972400" y="1890925"/>
            <a:ext cx="3085200" cy="22116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Clr>
                <a:srgbClr val="000000"/>
              </a:buClr>
              <a:buSzPts val="1900"/>
              <a:buChar char="-"/>
            </a:pPr>
            <a:r>
              <a:rPr lang="en" sz="1900">
                <a:solidFill>
                  <a:srgbClr val="000000"/>
                </a:solidFill>
              </a:rPr>
              <a:t>Weekly meetings to inspect and review product</a:t>
            </a:r>
            <a:endParaRPr sz="1900">
              <a:solidFill>
                <a:srgbClr val="000000"/>
              </a:solidFill>
            </a:endParaRPr>
          </a:p>
          <a:p>
            <a:pPr indent="-349250" lvl="0" marL="457200" rtl="0" algn="l">
              <a:spcBef>
                <a:spcPts val="0"/>
              </a:spcBef>
              <a:spcAft>
                <a:spcPts val="0"/>
              </a:spcAft>
              <a:buClr>
                <a:srgbClr val="000000"/>
              </a:buClr>
              <a:buSzPts val="1900"/>
              <a:buChar char="-"/>
            </a:pPr>
            <a:r>
              <a:rPr lang="en" sz="1900">
                <a:solidFill>
                  <a:srgbClr val="000000"/>
                </a:solidFill>
              </a:rPr>
              <a:t>Report problems and perform corrective measures</a:t>
            </a:r>
            <a:endParaRPr sz="1900">
              <a:solidFill>
                <a:srgbClr val="000000"/>
              </a:solidFill>
            </a:endParaRPr>
          </a:p>
        </p:txBody>
      </p:sp>
      <p:pic>
        <p:nvPicPr>
          <p:cNvPr id="346" name="Google Shape;346;p47"/>
          <p:cNvPicPr preferRelativeResize="0"/>
          <p:nvPr/>
        </p:nvPicPr>
        <p:blipFill>
          <a:blip r:embed="rId3">
            <a:alphaModFix/>
          </a:blip>
          <a:stretch>
            <a:fillRect/>
          </a:stretch>
        </p:blipFill>
        <p:spPr>
          <a:xfrm>
            <a:off x="6754375" y="3684025"/>
            <a:ext cx="1625975" cy="1229650"/>
          </a:xfrm>
          <a:prstGeom prst="rect">
            <a:avLst/>
          </a:prstGeom>
          <a:noFill/>
          <a:ln>
            <a:noFill/>
          </a:ln>
        </p:spPr>
      </p:pic>
      <p:pic>
        <p:nvPicPr>
          <p:cNvPr id="347" name="Google Shape;347;p47"/>
          <p:cNvPicPr preferRelativeResize="0"/>
          <p:nvPr/>
        </p:nvPicPr>
        <p:blipFill>
          <a:blip r:embed="rId4">
            <a:alphaModFix/>
          </a:blip>
          <a:stretch>
            <a:fillRect/>
          </a:stretch>
        </p:blipFill>
        <p:spPr>
          <a:xfrm>
            <a:off x="2981025" y="3716800"/>
            <a:ext cx="1259125" cy="125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910975" y="57875"/>
            <a:ext cx="77175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Reviews</a:t>
            </a:r>
            <a:endParaRPr sz="5500"/>
          </a:p>
        </p:txBody>
      </p:sp>
      <p:sp>
        <p:nvSpPr>
          <p:cNvPr id="353" name="Google Shape;353;p48"/>
          <p:cNvSpPr txBox="1"/>
          <p:nvPr>
            <p:ph idx="1" type="body"/>
          </p:nvPr>
        </p:nvSpPr>
        <p:spPr>
          <a:xfrm>
            <a:off x="617700" y="1048600"/>
            <a:ext cx="2071800" cy="7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Management Reviews</a:t>
            </a:r>
            <a:endParaRPr b="1" sz="2300"/>
          </a:p>
        </p:txBody>
      </p:sp>
      <p:sp>
        <p:nvSpPr>
          <p:cNvPr id="354" name="Google Shape;354;p48"/>
          <p:cNvSpPr txBox="1"/>
          <p:nvPr>
            <p:ph idx="1" type="body"/>
          </p:nvPr>
        </p:nvSpPr>
        <p:spPr>
          <a:xfrm>
            <a:off x="502350" y="1873900"/>
            <a:ext cx="2302500" cy="18528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Char char="-"/>
            </a:pPr>
            <a:r>
              <a:rPr lang="en" sz="1300">
                <a:solidFill>
                  <a:srgbClr val="000000"/>
                </a:solidFill>
              </a:rPr>
              <a:t>Proper allocation of roles &amp; responsibilities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Monitor progress of tasks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Evaluation of performance</a:t>
            </a:r>
            <a:endParaRPr sz="1300">
              <a:solidFill>
                <a:srgbClr val="000000"/>
              </a:solidFill>
            </a:endParaRPr>
          </a:p>
        </p:txBody>
      </p:sp>
      <p:sp>
        <p:nvSpPr>
          <p:cNvPr id="355" name="Google Shape;355;p48"/>
          <p:cNvSpPr txBox="1"/>
          <p:nvPr>
            <p:ph idx="1" type="body"/>
          </p:nvPr>
        </p:nvSpPr>
        <p:spPr>
          <a:xfrm>
            <a:off x="3536100" y="1048600"/>
            <a:ext cx="2071800" cy="7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Technical </a:t>
            </a:r>
            <a:r>
              <a:rPr b="1" lang="en" sz="2300"/>
              <a:t>Reviews</a:t>
            </a:r>
            <a:endParaRPr b="1" sz="2300"/>
          </a:p>
        </p:txBody>
      </p:sp>
      <p:sp>
        <p:nvSpPr>
          <p:cNvPr id="356" name="Google Shape;356;p48"/>
          <p:cNvSpPr txBox="1"/>
          <p:nvPr>
            <p:ph idx="1" type="body"/>
          </p:nvPr>
        </p:nvSpPr>
        <p:spPr>
          <a:xfrm>
            <a:off x="3419000" y="1873900"/>
            <a:ext cx="2302500" cy="18528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Char char="-"/>
            </a:pPr>
            <a:r>
              <a:rPr lang="en" sz="1300">
                <a:solidFill>
                  <a:srgbClr val="000000"/>
                </a:solidFill>
              </a:rPr>
              <a:t>Conduct product and process </a:t>
            </a:r>
            <a:r>
              <a:rPr lang="en" sz="1300">
                <a:solidFill>
                  <a:srgbClr val="000000"/>
                </a:solidFill>
              </a:rPr>
              <a:t>assessments</a:t>
            </a:r>
            <a:endParaRPr sz="1300">
              <a:solidFill>
                <a:srgbClr val="000000"/>
              </a:solidFill>
            </a:endParaRPr>
          </a:p>
          <a:p>
            <a:pPr indent="-311150" lvl="0" marL="457200" rtl="0" algn="l">
              <a:spcBef>
                <a:spcPts val="300"/>
              </a:spcBef>
              <a:spcAft>
                <a:spcPts val="300"/>
              </a:spcAft>
              <a:buClr>
                <a:srgbClr val="000000"/>
              </a:buClr>
              <a:buSzPts val="1300"/>
              <a:buChar char="-"/>
            </a:pPr>
            <a:r>
              <a:rPr lang="en" sz="1300">
                <a:solidFill>
                  <a:srgbClr val="000000"/>
                </a:solidFill>
              </a:rPr>
              <a:t>Identify/report findings, observations, and risks from all software assurance related activities</a:t>
            </a:r>
            <a:endParaRPr sz="1300">
              <a:solidFill>
                <a:srgbClr val="000000"/>
              </a:solidFill>
            </a:endParaRPr>
          </a:p>
        </p:txBody>
      </p:sp>
      <p:sp>
        <p:nvSpPr>
          <p:cNvPr id="357" name="Google Shape;357;p48"/>
          <p:cNvSpPr txBox="1"/>
          <p:nvPr>
            <p:ph idx="1" type="body"/>
          </p:nvPr>
        </p:nvSpPr>
        <p:spPr>
          <a:xfrm>
            <a:off x="6302500" y="1048600"/>
            <a:ext cx="2071800" cy="747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600"/>
              </a:spcBef>
              <a:spcAft>
                <a:spcPts val="600"/>
              </a:spcAft>
              <a:buNone/>
            </a:pPr>
            <a:r>
              <a:rPr b="1" lang="en" sz="2300"/>
              <a:t>Audits</a:t>
            </a:r>
            <a:endParaRPr b="1" sz="2300"/>
          </a:p>
        </p:txBody>
      </p:sp>
      <p:sp>
        <p:nvSpPr>
          <p:cNvPr id="358" name="Google Shape;358;p48"/>
          <p:cNvSpPr txBox="1"/>
          <p:nvPr>
            <p:ph idx="1" type="body"/>
          </p:nvPr>
        </p:nvSpPr>
        <p:spPr>
          <a:xfrm>
            <a:off x="6187150" y="1873900"/>
            <a:ext cx="2441400" cy="1852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300">
                <a:solidFill>
                  <a:srgbClr val="000000"/>
                </a:solidFill>
              </a:rPr>
              <a:t>Adhered to approved auditing procedures and tools</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Anomalies detected are identified, documented, addressed, and tracked to closure</a:t>
            </a:r>
            <a:endParaRPr sz="1300">
              <a:solidFill>
                <a:srgbClr val="000000"/>
              </a:solidFill>
            </a:endParaRPr>
          </a:p>
        </p:txBody>
      </p:sp>
      <p:pic>
        <p:nvPicPr>
          <p:cNvPr id="359" name="Google Shape;359;p48"/>
          <p:cNvPicPr preferRelativeResize="0"/>
          <p:nvPr/>
        </p:nvPicPr>
        <p:blipFill>
          <a:blip r:embed="rId3">
            <a:alphaModFix/>
          </a:blip>
          <a:stretch>
            <a:fillRect/>
          </a:stretch>
        </p:blipFill>
        <p:spPr>
          <a:xfrm>
            <a:off x="757170" y="3804400"/>
            <a:ext cx="1741904" cy="1051225"/>
          </a:xfrm>
          <a:prstGeom prst="rect">
            <a:avLst/>
          </a:prstGeom>
          <a:noFill/>
          <a:ln>
            <a:noFill/>
          </a:ln>
        </p:spPr>
      </p:pic>
      <p:pic>
        <p:nvPicPr>
          <p:cNvPr id="360" name="Google Shape;360;p48"/>
          <p:cNvPicPr preferRelativeResize="0"/>
          <p:nvPr/>
        </p:nvPicPr>
        <p:blipFill>
          <a:blip r:embed="rId4">
            <a:alphaModFix/>
          </a:blip>
          <a:stretch>
            <a:fillRect/>
          </a:stretch>
        </p:blipFill>
        <p:spPr>
          <a:xfrm>
            <a:off x="3942463" y="3646788"/>
            <a:ext cx="1397775" cy="1366451"/>
          </a:xfrm>
          <a:prstGeom prst="rect">
            <a:avLst/>
          </a:prstGeom>
          <a:noFill/>
          <a:ln>
            <a:noFill/>
          </a:ln>
        </p:spPr>
      </p:pic>
      <p:pic>
        <p:nvPicPr>
          <p:cNvPr id="361" name="Google Shape;361;p48"/>
          <p:cNvPicPr preferRelativeResize="0"/>
          <p:nvPr/>
        </p:nvPicPr>
        <p:blipFill>
          <a:blip r:embed="rId5">
            <a:alphaModFix/>
          </a:blip>
          <a:stretch>
            <a:fillRect/>
          </a:stretch>
        </p:blipFill>
        <p:spPr>
          <a:xfrm>
            <a:off x="6783652" y="3675425"/>
            <a:ext cx="1590675" cy="123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1670332" y="1881419"/>
            <a:ext cx="27327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Project Introduction</a:t>
            </a:r>
            <a:endParaRPr sz="1800"/>
          </a:p>
        </p:txBody>
      </p:sp>
      <p:sp>
        <p:nvSpPr>
          <p:cNvPr id="220" name="Google Shape;220;p31"/>
          <p:cNvSpPr txBox="1"/>
          <p:nvPr>
            <p:ph idx="2" type="title"/>
          </p:nvPr>
        </p:nvSpPr>
        <p:spPr>
          <a:xfrm>
            <a:off x="5936075" y="1815800"/>
            <a:ext cx="27327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Design for Maintainability</a:t>
            </a:r>
            <a:endParaRPr sz="1800"/>
          </a:p>
        </p:txBody>
      </p:sp>
      <p:sp>
        <p:nvSpPr>
          <p:cNvPr id="221" name="Google Shape;221;p31"/>
          <p:cNvSpPr txBox="1"/>
          <p:nvPr>
            <p:ph idx="4" type="title"/>
          </p:nvPr>
        </p:nvSpPr>
        <p:spPr>
          <a:xfrm>
            <a:off x="672310" y="1703600"/>
            <a:ext cx="7974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22" name="Google Shape;222;p31"/>
          <p:cNvSpPr txBox="1"/>
          <p:nvPr>
            <p:ph idx="5" type="title"/>
          </p:nvPr>
        </p:nvSpPr>
        <p:spPr>
          <a:xfrm>
            <a:off x="4941360" y="1703600"/>
            <a:ext cx="7974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23" name="Google Shape;223;p31"/>
          <p:cNvSpPr txBox="1"/>
          <p:nvPr>
            <p:ph idx="6" type="title"/>
          </p:nvPr>
        </p:nvSpPr>
        <p:spPr>
          <a:xfrm>
            <a:off x="1670325" y="2607080"/>
            <a:ext cx="2732700" cy="62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Software Quality Assurance</a:t>
            </a:r>
            <a:endParaRPr sz="1800"/>
          </a:p>
        </p:txBody>
      </p:sp>
      <p:sp>
        <p:nvSpPr>
          <p:cNvPr id="224" name="Google Shape;224;p31"/>
          <p:cNvSpPr txBox="1"/>
          <p:nvPr>
            <p:ph idx="8" type="title"/>
          </p:nvPr>
        </p:nvSpPr>
        <p:spPr>
          <a:xfrm>
            <a:off x="672310" y="2534575"/>
            <a:ext cx="7974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25" name="Google Shape;225;p31"/>
          <p:cNvSpPr txBox="1"/>
          <p:nvPr>
            <p:ph idx="9" type="title"/>
          </p:nvPr>
        </p:nvSpPr>
        <p:spPr>
          <a:xfrm>
            <a:off x="5936077" y="2812766"/>
            <a:ext cx="27327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Project Management</a:t>
            </a:r>
            <a:endParaRPr sz="1800"/>
          </a:p>
        </p:txBody>
      </p:sp>
      <p:sp>
        <p:nvSpPr>
          <p:cNvPr id="226" name="Google Shape;226;p31"/>
          <p:cNvSpPr txBox="1"/>
          <p:nvPr>
            <p:ph idx="14" type="title"/>
          </p:nvPr>
        </p:nvSpPr>
        <p:spPr>
          <a:xfrm>
            <a:off x="4941360" y="2607075"/>
            <a:ext cx="7974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27" name="Google Shape;227;p31"/>
          <p:cNvSpPr txBox="1"/>
          <p:nvPr>
            <p:ph idx="15" type="title"/>
          </p:nvPr>
        </p:nvSpPr>
        <p:spPr>
          <a:xfrm>
            <a:off x="1670332" y="3764587"/>
            <a:ext cx="27327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Risk</a:t>
            </a:r>
            <a:r>
              <a:rPr lang="en" sz="1800"/>
              <a:t> Management</a:t>
            </a:r>
            <a:endParaRPr sz="1800"/>
          </a:p>
        </p:txBody>
      </p:sp>
      <p:sp>
        <p:nvSpPr>
          <p:cNvPr id="228" name="Google Shape;228;p31"/>
          <p:cNvSpPr txBox="1"/>
          <p:nvPr>
            <p:ph idx="17" type="title"/>
          </p:nvPr>
        </p:nvSpPr>
        <p:spPr>
          <a:xfrm>
            <a:off x="672310" y="3586750"/>
            <a:ext cx="797400" cy="6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29" name="Google Shape;229;p31"/>
          <p:cNvSpPr txBox="1"/>
          <p:nvPr>
            <p:ph idx="21" type="title"/>
          </p:nvPr>
        </p:nvSpPr>
        <p:spPr>
          <a:xfrm>
            <a:off x="598022" y="485375"/>
            <a:ext cx="5483400" cy="7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solidFill>
                  <a:schemeClr val="accent6"/>
                </a:solidFill>
              </a:rPr>
              <a:t>Table of Contents</a:t>
            </a:r>
            <a:endParaRPr sz="38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713250" y="57875"/>
            <a:ext cx="7717500" cy="11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Testing</a:t>
            </a:r>
            <a:endParaRPr sz="5500"/>
          </a:p>
        </p:txBody>
      </p:sp>
      <p:sp>
        <p:nvSpPr>
          <p:cNvPr id="367" name="Google Shape;367;p49"/>
          <p:cNvSpPr txBox="1"/>
          <p:nvPr>
            <p:ph idx="1" type="body"/>
          </p:nvPr>
        </p:nvSpPr>
        <p:spPr>
          <a:xfrm>
            <a:off x="312900" y="1277200"/>
            <a:ext cx="2071800" cy="747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000"/>
              <a:t>Unit Testing</a:t>
            </a:r>
            <a:endParaRPr sz="2000">
              <a:solidFill>
                <a:srgbClr val="000000"/>
              </a:solidFill>
            </a:endParaRPr>
          </a:p>
        </p:txBody>
      </p:sp>
      <p:sp>
        <p:nvSpPr>
          <p:cNvPr id="368" name="Google Shape;368;p49"/>
          <p:cNvSpPr txBox="1"/>
          <p:nvPr>
            <p:ph idx="1" type="body"/>
          </p:nvPr>
        </p:nvSpPr>
        <p:spPr>
          <a:xfrm>
            <a:off x="95450" y="1912050"/>
            <a:ext cx="2152200" cy="177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100">
                <a:solidFill>
                  <a:srgbClr val="000000"/>
                </a:solidFill>
              </a:rPr>
              <a:t>Conducted at development phase of the project </a:t>
            </a:r>
            <a:endParaRPr sz="1100">
              <a:solidFill>
                <a:srgbClr val="000000"/>
              </a:solidFill>
            </a:endParaRPr>
          </a:p>
          <a:p>
            <a:pPr indent="-311150" lvl="0" marL="457200" rtl="0" algn="l">
              <a:spcBef>
                <a:spcPts val="0"/>
              </a:spcBef>
              <a:spcAft>
                <a:spcPts val="0"/>
              </a:spcAft>
              <a:buClr>
                <a:srgbClr val="000000"/>
              </a:buClr>
              <a:buSzPts val="1300"/>
              <a:buChar char="-"/>
            </a:pPr>
            <a:r>
              <a:rPr lang="en" sz="1100">
                <a:solidFill>
                  <a:srgbClr val="000000"/>
                </a:solidFill>
              </a:rPr>
              <a:t>Ensures that implementation errors are looked into, and isolates each individual unit of the code to verify their correctness</a:t>
            </a:r>
            <a:endParaRPr sz="1300">
              <a:solidFill>
                <a:srgbClr val="000000"/>
              </a:solidFill>
            </a:endParaRPr>
          </a:p>
        </p:txBody>
      </p:sp>
      <p:sp>
        <p:nvSpPr>
          <p:cNvPr id="369" name="Google Shape;369;p49"/>
          <p:cNvSpPr txBox="1"/>
          <p:nvPr>
            <p:ph idx="1" type="body"/>
          </p:nvPr>
        </p:nvSpPr>
        <p:spPr>
          <a:xfrm>
            <a:off x="2247638" y="1265375"/>
            <a:ext cx="2355000" cy="7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Integration Testing</a:t>
            </a:r>
            <a:endParaRPr b="1" sz="2000"/>
          </a:p>
        </p:txBody>
      </p:sp>
      <p:sp>
        <p:nvSpPr>
          <p:cNvPr id="370" name="Google Shape;370;p49"/>
          <p:cNvSpPr txBox="1"/>
          <p:nvPr>
            <p:ph idx="1" type="body"/>
          </p:nvPr>
        </p:nvSpPr>
        <p:spPr>
          <a:xfrm>
            <a:off x="2181625" y="1873950"/>
            <a:ext cx="2302500" cy="185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100">
                <a:solidFill>
                  <a:srgbClr val="000000"/>
                </a:solidFill>
              </a:rPr>
              <a:t>Focuses on integrating the components and ensuring that data/information can flow smoothly</a:t>
            </a:r>
            <a:endParaRPr sz="1100">
              <a:solidFill>
                <a:srgbClr val="000000"/>
              </a:solidFill>
            </a:endParaRPr>
          </a:p>
          <a:p>
            <a:pPr indent="0" lvl="0" marL="457200" rtl="0" algn="l">
              <a:spcBef>
                <a:spcPts val="0"/>
              </a:spcBef>
              <a:spcAft>
                <a:spcPts val="0"/>
              </a:spcAft>
              <a:buNone/>
            </a:pPr>
            <a:r>
              <a:t/>
            </a:r>
            <a:endParaRPr sz="1600">
              <a:solidFill>
                <a:srgbClr val="000000"/>
              </a:solidFill>
            </a:endParaRPr>
          </a:p>
        </p:txBody>
      </p:sp>
      <p:sp>
        <p:nvSpPr>
          <p:cNvPr id="371" name="Google Shape;371;p49"/>
          <p:cNvSpPr txBox="1"/>
          <p:nvPr>
            <p:ph idx="1" type="body"/>
          </p:nvPr>
        </p:nvSpPr>
        <p:spPr>
          <a:xfrm>
            <a:off x="6560125" y="1133250"/>
            <a:ext cx="2273100" cy="747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600"/>
              </a:spcAft>
              <a:buNone/>
            </a:pPr>
            <a:r>
              <a:rPr b="1" lang="en" sz="2000"/>
              <a:t>User Acceptance Testing</a:t>
            </a:r>
            <a:endParaRPr b="1" sz="2000"/>
          </a:p>
        </p:txBody>
      </p:sp>
      <p:sp>
        <p:nvSpPr>
          <p:cNvPr id="372" name="Google Shape;372;p49"/>
          <p:cNvSpPr txBox="1"/>
          <p:nvPr>
            <p:ph idx="1" type="body"/>
          </p:nvPr>
        </p:nvSpPr>
        <p:spPr>
          <a:xfrm>
            <a:off x="6549900" y="1873950"/>
            <a:ext cx="2152200" cy="1852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Char char="-"/>
            </a:pPr>
            <a:r>
              <a:rPr lang="en" sz="1100">
                <a:solidFill>
                  <a:srgbClr val="000000"/>
                </a:solidFill>
              </a:rPr>
              <a:t>Actual intended users test the final product  </a:t>
            </a:r>
            <a:endParaRPr sz="1100">
              <a:solidFill>
                <a:srgbClr val="000000"/>
              </a:solidFill>
            </a:endParaRPr>
          </a:p>
          <a:p>
            <a:pPr indent="-323850" lvl="0" marL="457200" rtl="0" algn="l">
              <a:spcBef>
                <a:spcPts val="0"/>
              </a:spcBef>
              <a:spcAft>
                <a:spcPts val="0"/>
              </a:spcAft>
              <a:buClr>
                <a:srgbClr val="000000"/>
              </a:buClr>
              <a:buSzPts val="1500"/>
              <a:buChar char="-"/>
            </a:pPr>
            <a:r>
              <a:rPr lang="en" sz="1100">
                <a:solidFill>
                  <a:srgbClr val="000000"/>
                </a:solidFill>
              </a:rPr>
              <a:t>Ensure that the software system is able to handle all the required use cases and perform required functions </a:t>
            </a:r>
            <a:endParaRPr sz="1500">
              <a:solidFill>
                <a:srgbClr val="000000"/>
              </a:solidFill>
            </a:endParaRPr>
          </a:p>
        </p:txBody>
      </p:sp>
      <p:sp>
        <p:nvSpPr>
          <p:cNvPr id="373" name="Google Shape;373;p49"/>
          <p:cNvSpPr txBox="1"/>
          <p:nvPr>
            <p:ph idx="1" type="body"/>
          </p:nvPr>
        </p:nvSpPr>
        <p:spPr>
          <a:xfrm>
            <a:off x="4481250" y="1201000"/>
            <a:ext cx="2197200" cy="7476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600"/>
              </a:spcBef>
              <a:spcAft>
                <a:spcPts val="600"/>
              </a:spcAft>
              <a:buNone/>
            </a:pPr>
            <a:r>
              <a:rPr b="1" lang="en" sz="2000"/>
              <a:t>System Testing</a:t>
            </a:r>
            <a:endParaRPr b="1" sz="2000"/>
          </a:p>
        </p:txBody>
      </p:sp>
      <p:sp>
        <p:nvSpPr>
          <p:cNvPr id="374" name="Google Shape;374;p49"/>
          <p:cNvSpPr txBox="1"/>
          <p:nvPr>
            <p:ph idx="1" type="body"/>
          </p:nvPr>
        </p:nvSpPr>
        <p:spPr>
          <a:xfrm>
            <a:off x="4526450" y="1792450"/>
            <a:ext cx="2071800" cy="1852800"/>
          </a:xfrm>
          <a:prstGeom prst="rect">
            <a:avLst/>
          </a:prstGeom>
        </p:spPr>
        <p:txBody>
          <a:bodyPr anchorCtr="0" anchor="t" bIns="91425" lIns="91425" spcFirstLastPara="1" rIns="91425" wrap="square" tIns="91425">
            <a:noAutofit/>
          </a:bodyPr>
          <a:lstStyle/>
          <a:p>
            <a:pPr indent="-298450" lvl="0" marL="457200" rtl="0" algn="l">
              <a:spcBef>
                <a:spcPts val="1000"/>
              </a:spcBef>
              <a:spcAft>
                <a:spcPts val="0"/>
              </a:spcAft>
              <a:buClr>
                <a:srgbClr val="000000"/>
              </a:buClr>
              <a:buSzPts val="1100"/>
              <a:buChar char="-"/>
            </a:pPr>
            <a:r>
              <a:rPr lang="en" sz="1100">
                <a:solidFill>
                  <a:srgbClr val="000000"/>
                </a:solidFill>
              </a:rPr>
              <a:t>Fully exercise the software system and explore any possible limitations in the system</a:t>
            </a:r>
            <a:endParaRPr sz="1100">
              <a:solidFill>
                <a:srgbClr val="000000"/>
              </a:solidFill>
            </a:endParaRPr>
          </a:p>
          <a:p>
            <a:pPr indent="0" lvl="0" marL="457200" rtl="0" algn="l">
              <a:spcBef>
                <a:spcPts val="0"/>
              </a:spcBef>
              <a:spcAft>
                <a:spcPts val="0"/>
              </a:spcAft>
              <a:buNone/>
            </a:pPr>
            <a:r>
              <a:t/>
            </a:r>
            <a:endParaRPr sz="1600">
              <a:solidFill>
                <a:srgbClr val="000000"/>
              </a:solidFill>
            </a:endParaRPr>
          </a:p>
        </p:txBody>
      </p:sp>
      <p:pic>
        <p:nvPicPr>
          <p:cNvPr id="375" name="Google Shape;375;p49"/>
          <p:cNvPicPr preferRelativeResize="0"/>
          <p:nvPr/>
        </p:nvPicPr>
        <p:blipFill>
          <a:blip r:embed="rId3">
            <a:alphaModFix/>
          </a:blip>
          <a:stretch>
            <a:fillRect/>
          </a:stretch>
        </p:blipFill>
        <p:spPr>
          <a:xfrm>
            <a:off x="4990150" y="3372400"/>
            <a:ext cx="1688300" cy="1688300"/>
          </a:xfrm>
          <a:prstGeom prst="rect">
            <a:avLst/>
          </a:prstGeom>
          <a:noFill/>
          <a:ln>
            <a:noFill/>
          </a:ln>
        </p:spPr>
      </p:pic>
      <p:pic>
        <p:nvPicPr>
          <p:cNvPr id="376" name="Google Shape;376;p49"/>
          <p:cNvPicPr preferRelativeResize="0"/>
          <p:nvPr/>
        </p:nvPicPr>
        <p:blipFill>
          <a:blip r:embed="rId4">
            <a:alphaModFix/>
          </a:blip>
          <a:stretch>
            <a:fillRect/>
          </a:stretch>
        </p:blipFill>
        <p:spPr>
          <a:xfrm>
            <a:off x="2697050" y="3532475"/>
            <a:ext cx="1271651" cy="1271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599100" y="1745050"/>
            <a:ext cx="67311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Achievements</a:t>
            </a:r>
            <a:endParaRPr sz="7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51"/>
          <p:cNvSpPr txBox="1"/>
          <p:nvPr>
            <p:ph idx="1" type="body"/>
          </p:nvPr>
        </p:nvSpPr>
        <p:spPr>
          <a:xfrm>
            <a:off x="610200" y="415350"/>
            <a:ext cx="7923600" cy="15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Labs</a:t>
            </a:r>
            <a:endParaRPr b="1"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Deliverables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Project Proposal, System Requirement Specification, Risk Management Plan, etc</a:t>
            </a:r>
            <a:endParaRPr b="1" sz="1800">
              <a:solidFill>
                <a:srgbClr val="000000"/>
              </a:solidFill>
            </a:endParaRPr>
          </a:p>
          <a:p>
            <a:pPr indent="0" lvl="0" marL="0" rtl="0" algn="l">
              <a:spcBef>
                <a:spcPts val="1600"/>
              </a:spcBef>
              <a:spcAft>
                <a:spcPts val="1600"/>
              </a:spcAft>
              <a:buNone/>
            </a:pPr>
            <a:r>
              <a:t/>
            </a:r>
            <a:endParaRPr sz="1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52"/>
          <p:cNvSpPr txBox="1"/>
          <p:nvPr>
            <p:ph idx="1" type="body"/>
          </p:nvPr>
        </p:nvSpPr>
        <p:spPr>
          <a:xfrm>
            <a:off x="610200" y="415350"/>
            <a:ext cx="79236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Evolution Of Our App</a:t>
            </a:r>
            <a:endParaRPr b="1" sz="18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392" name="Google Shape;392;p52"/>
          <p:cNvPicPr preferRelativeResize="0"/>
          <p:nvPr/>
        </p:nvPicPr>
        <p:blipFill rotWithShape="1">
          <a:blip r:embed="rId3">
            <a:alphaModFix/>
          </a:blip>
          <a:srcRect b="2327" l="4893" r="3472" t="6398"/>
          <a:stretch/>
        </p:blipFill>
        <p:spPr>
          <a:xfrm>
            <a:off x="390450" y="1028700"/>
            <a:ext cx="2454900" cy="3260525"/>
          </a:xfrm>
          <a:prstGeom prst="rect">
            <a:avLst/>
          </a:prstGeom>
          <a:noFill/>
          <a:ln>
            <a:noFill/>
          </a:ln>
        </p:spPr>
      </p:pic>
      <p:sp>
        <p:nvSpPr>
          <p:cNvPr id="393" name="Google Shape;393;p52"/>
          <p:cNvSpPr txBox="1"/>
          <p:nvPr/>
        </p:nvSpPr>
        <p:spPr>
          <a:xfrm>
            <a:off x="390450" y="4365425"/>
            <a:ext cx="2454900" cy="40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Lo-Fi Prototype</a:t>
            </a:r>
            <a:endParaRPr>
              <a:solidFill>
                <a:schemeClr val="lt1"/>
              </a:solidFill>
              <a:latin typeface="Didact Gothic"/>
              <a:ea typeface="Didact Gothic"/>
              <a:cs typeface="Didact Gothic"/>
              <a:sym typeface="Didact Gothic"/>
            </a:endParaRPr>
          </a:p>
        </p:txBody>
      </p:sp>
      <p:sp>
        <p:nvSpPr>
          <p:cNvPr id="394" name="Google Shape;394;p52"/>
          <p:cNvSpPr/>
          <p:nvPr/>
        </p:nvSpPr>
        <p:spPr>
          <a:xfrm>
            <a:off x="197800" y="908725"/>
            <a:ext cx="402300" cy="400200"/>
          </a:xfrm>
          <a:prstGeom prst="ellipse">
            <a:avLst/>
          </a:prstGeom>
          <a:solidFill>
            <a:srgbClr val="F8BA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1</a:t>
            </a:r>
            <a:endParaRPr>
              <a:solidFill>
                <a:schemeClr val="accent3"/>
              </a:solidFill>
            </a:endParaRPr>
          </a:p>
        </p:txBody>
      </p:sp>
      <p:pic>
        <p:nvPicPr>
          <p:cNvPr id="395" name="Google Shape;395;p52"/>
          <p:cNvPicPr preferRelativeResize="0"/>
          <p:nvPr/>
        </p:nvPicPr>
        <p:blipFill rotWithShape="1">
          <a:blip r:embed="rId4">
            <a:alphaModFix/>
          </a:blip>
          <a:srcRect b="0" l="0" r="16770" t="0"/>
          <a:stretch/>
        </p:blipFill>
        <p:spPr>
          <a:xfrm>
            <a:off x="3775925" y="1023900"/>
            <a:ext cx="1621247" cy="3260525"/>
          </a:xfrm>
          <a:prstGeom prst="rect">
            <a:avLst/>
          </a:prstGeom>
          <a:noFill/>
          <a:ln>
            <a:noFill/>
          </a:ln>
        </p:spPr>
      </p:pic>
      <p:sp>
        <p:nvSpPr>
          <p:cNvPr id="396" name="Google Shape;396;p52"/>
          <p:cNvSpPr txBox="1"/>
          <p:nvPr/>
        </p:nvSpPr>
        <p:spPr>
          <a:xfrm>
            <a:off x="3344550" y="4365425"/>
            <a:ext cx="2454900" cy="40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Hi-Fi</a:t>
            </a:r>
            <a:r>
              <a:rPr lang="en">
                <a:solidFill>
                  <a:schemeClr val="lt1"/>
                </a:solidFill>
                <a:latin typeface="Didact Gothic"/>
                <a:ea typeface="Didact Gothic"/>
                <a:cs typeface="Didact Gothic"/>
                <a:sym typeface="Didact Gothic"/>
              </a:rPr>
              <a:t> Prototype</a:t>
            </a:r>
            <a:endParaRPr>
              <a:solidFill>
                <a:schemeClr val="lt1"/>
              </a:solidFill>
              <a:latin typeface="Didact Gothic"/>
              <a:ea typeface="Didact Gothic"/>
              <a:cs typeface="Didact Gothic"/>
              <a:sym typeface="Didact Gothic"/>
            </a:endParaRPr>
          </a:p>
        </p:txBody>
      </p:sp>
      <p:sp>
        <p:nvSpPr>
          <p:cNvPr id="397" name="Google Shape;397;p52"/>
          <p:cNvSpPr/>
          <p:nvPr/>
        </p:nvSpPr>
        <p:spPr>
          <a:xfrm>
            <a:off x="3611375" y="908725"/>
            <a:ext cx="402300" cy="400200"/>
          </a:xfrm>
          <a:prstGeom prst="ellipse">
            <a:avLst/>
          </a:prstGeom>
          <a:solidFill>
            <a:srgbClr val="F8BA8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accent3"/>
                </a:solidFill>
              </a:rPr>
              <a:t>2</a:t>
            </a:r>
            <a:endParaRPr>
              <a:solidFill>
                <a:schemeClr val="accent3"/>
              </a:solidFill>
            </a:endParaRPr>
          </a:p>
        </p:txBody>
      </p:sp>
      <p:sp>
        <p:nvSpPr>
          <p:cNvPr id="398" name="Google Shape;398;p52"/>
          <p:cNvSpPr txBox="1"/>
          <p:nvPr/>
        </p:nvSpPr>
        <p:spPr>
          <a:xfrm>
            <a:off x="6298650" y="4365425"/>
            <a:ext cx="2454900" cy="40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Link to Firebase database</a:t>
            </a:r>
            <a:endParaRPr>
              <a:solidFill>
                <a:schemeClr val="lt1"/>
              </a:solidFill>
              <a:latin typeface="Didact Gothic"/>
              <a:ea typeface="Didact Gothic"/>
              <a:cs typeface="Didact Gothic"/>
              <a:sym typeface="Didact Gothic"/>
            </a:endParaRPr>
          </a:p>
        </p:txBody>
      </p:sp>
      <p:pic>
        <p:nvPicPr>
          <p:cNvPr id="399" name="Google Shape;399;p52"/>
          <p:cNvPicPr preferRelativeResize="0"/>
          <p:nvPr/>
        </p:nvPicPr>
        <p:blipFill>
          <a:blip r:embed="rId5">
            <a:alphaModFix/>
          </a:blip>
          <a:stretch>
            <a:fillRect/>
          </a:stretch>
        </p:blipFill>
        <p:spPr>
          <a:xfrm>
            <a:off x="6313841" y="1028700"/>
            <a:ext cx="2424510" cy="3260525"/>
          </a:xfrm>
          <a:prstGeom prst="rect">
            <a:avLst/>
          </a:prstGeom>
          <a:noFill/>
          <a:ln>
            <a:noFill/>
          </a:ln>
        </p:spPr>
      </p:pic>
      <p:sp>
        <p:nvSpPr>
          <p:cNvPr id="400" name="Google Shape;400;p52"/>
          <p:cNvSpPr/>
          <p:nvPr/>
        </p:nvSpPr>
        <p:spPr>
          <a:xfrm>
            <a:off x="6139749" y="908725"/>
            <a:ext cx="402300" cy="400200"/>
          </a:xfrm>
          <a:prstGeom prst="ellipse">
            <a:avLst/>
          </a:prstGeom>
          <a:solidFill>
            <a:srgbClr val="F8BA8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accent3"/>
                </a:solidFill>
              </a:rPr>
              <a:t>3</a:t>
            </a:r>
            <a:endParaRPr>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53"/>
          <p:cNvSpPr txBox="1"/>
          <p:nvPr>
            <p:ph idx="4294967295" type="body"/>
          </p:nvPr>
        </p:nvSpPr>
        <p:spPr>
          <a:xfrm>
            <a:off x="610200" y="415350"/>
            <a:ext cx="79236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Final App - Simple, Functional, Aesthetic</a:t>
            </a:r>
            <a:endParaRPr b="1" sz="18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406" name="Google Shape;406;p53"/>
          <p:cNvPicPr preferRelativeResize="0"/>
          <p:nvPr/>
        </p:nvPicPr>
        <p:blipFill rotWithShape="1">
          <a:blip r:embed="rId3">
            <a:alphaModFix/>
          </a:blip>
          <a:srcRect b="0" l="0" r="14864" t="0"/>
          <a:stretch/>
        </p:blipFill>
        <p:spPr>
          <a:xfrm>
            <a:off x="1350638" y="897450"/>
            <a:ext cx="1817450" cy="3941250"/>
          </a:xfrm>
          <a:prstGeom prst="rect">
            <a:avLst/>
          </a:prstGeom>
          <a:noFill/>
          <a:ln>
            <a:noFill/>
          </a:ln>
        </p:spPr>
      </p:pic>
      <p:pic>
        <p:nvPicPr>
          <p:cNvPr id="407" name="Google Shape;407;p53"/>
          <p:cNvPicPr preferRelativeResize="0"/>
          <p:nvPr/>
        </p:nvPicPr>
        <p:blipFill rotWithShape="1">
          <a:blip r:embed="rId4">
            <a:alphaModFix/>
          </a:blip>
          <a:srcRect b="0" l="0" r="14864" t="0"/>
          <a:stretch/>
        </p:blipFill>
        <p:spPr>
          <a:xfrm>
            <a:off x="3637888" y="897450"/>
            <a:ext cx="1817450" cy="3941250"/>
          </a:xfrm>
          <a:prstGeom prst="rect">
            <a:avLst/>
          </a:prstGeom>
          <a:noFill/>
          <a:ln>
            <a:noFill/>
          </a:ln>
        </p:spPr>
      </p:pic>
      <p:pic>
        <p:nvPicPr>
          <p:cNvPr id="408" name="Google Shape;408;p53"/>
          <p:cNvPicPr preferRelativeResize="0"/>
          <p:nvPr/>
        </p:nvPicPr>
        <p:blipFill rotWithShape="1">
          <a:blip r:embed="rId5">
            <a:alphaModFix/>
          </a:blip>
          <a:srcRect b="0" l="2672" r="1532" t="0"/>
          <a:stretch/>
        </p:blipFill>
        <p:spPr>
          <a:xfrm>
            <a:off x="5975912" y="897450"/>
            <a:ext cx="1817450" cy="3941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599100" y="1745050"/>
            <a:ext cx="6731100" cy="20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Project Management</a:t>
            </a:r>
            <a:endParaRPr sz="7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Management</a:t>
            </a:r>
            <a:endParaRPr/>
          </a:p>
        </p:txBody>
      </p:sp>
      <p:sp>
        <p:nvSpPr>
          <p:cNvPr id="419" name="Google Shape;419;p55"/>
          <p:cNvSpPr txBox="1"/>
          <p:nvPr>
            <p:ph idx="1" type="body"/>
          </p:nvPr>
        </p:nvSpPr>
        <p:spPr>
          <a:xfrm>
            <a:off x="182775" y="2835250"/>
            <a:ext cx="2976900" cy="20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Project Organisation</a:t>
            </a:r>
            <a:endParaRPr b="1" sz="1600"/>
          </a:p>
          <a:p>
            <a:pPr indent="-304800" lvl="0" marL="457200" rtl="0" algn="l">
              <a:spcBef>
                <a:spcPts val="1600"/>
              </a:spcBef>
              <a:spcAft>
                <a:spcPts val="0"/>
              </a:spcAft>
              <a:buClr>
                <a:schemeClr val="accent3"/>
              </a:buClr>
              <a:buSzPts val="1200"/>
              <a:buChar char="●"/>
            </a:pPr>
            <a:r>
              <a:rPr lang="en">
                <a:solidFill>
                  <a:schemeClr val="accent3"/>
                </a:solidFill>
              </a:rPr>
              <a:t>Roles &amp; Responsibilities</a:t>
            </a:r>
            <a:endParaRPr>
              <a:solidFill>
                <a:schemeClr val="accent3"/>
              </a:solidFill>
            </a:endParaRPr>
          </a:p>
        </p:txBody>
      </p:sp>
      <p:sp>
        <p:nvSpPr>
          <p:cNvPr id="420" name="Google Shape;420;p55"/>
          <p:cNvSpPr txBox="1"/>
          <p:nvPr>
            <p:ph idx="1" type="body"/>
          </p:nvPr>
        </p:nvSpPr>
        <p:spPr>
          <a:xfrm>
            <a:off x="3159675" y="2839025"/>
            <a:ext cx="2907900" cy="21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Project Schedules</a:t>
            </a:r>
            <a:endParaRPr/>
          </a:p>
          <a:p>
            <a:pPr indent="-304800" lvl="0" marL="457200" marR="0" rtl="0" algn="l">
              <a:lnSpc>
                <a:spcPct val="112083"/>
              </a:lnSpc>
              <a:spcBef>
                <a:spcPts val="1600"/>
              </a:spcBef>
              <a:spcAft>
                <a:spcPts val="0"/>
              </a:spcAft>
              <a:buClr>
                <a:schemeClr val="accent3"/>
              </a:buClr>
              <a:buSzPts val="1200"/>
              <a:buChar char="●"/>
            </a:pPr>
            <a:r>
              <a:rPr lang="en">
                <a:solidFill>
                  <a:schemeClr val="accent3"/>
                </a:solidFill>
              </a:rPr>
              <a:t>Activity Dependencies and Schedule</a:t>
            </a:r>
            <a:endParaRPr>
              <a:solidFill>
                <a:schemeClr val="accent3"/>
              </a:solidFill>
            </a:endParaRPr>
          </a:p>
          <a:p>
            <a:pPr indent="-304800" lvl="0" marL="457200" marR="0" rtl="0" algn="l">
              <a:lnSpc>
                <a:spcPct val="112083"/>
              </a:lnSpc>
              <a:spcBef>
                <a:spcPts val="0"/>
              </a:spcBef>
              <a:spcAft>
                <a:spcPts val="0"/>
              </a:spcAft>
              <a:buClr>
                <a:schemeClr val="accent3"/>
              </a:buClr>
              <a:buSzPts val="1200"/>
              <a:buChar char="●"/>
            </a:pPr>
            <a:r>
              <a:rPr lang="en">
                <a:solidFill>
                  <a:schemeClr val="accent3"/>
                </a:solidFill>
              </a:rPr>
              <a:t>Work Breakdown Structure</a:t>
            </a:r>
            <a:endParaRPr>
              <a:solidFill>
                <a:schemeClr val="accent3"/>
              </a:solidFill>
            </a:endParaRPr>
          </a:p>
          <a:p>
            <a:pPr indent="0" lvl="0" marL="0" rtl="0" algn="l">
              <a:spcBef>
                <a:spcPts val="0"/>
              </a:spcBef>
              <a:spcAft>
                <a:spcPts val="1600"/>
              </a:spcAft>
              <a:buNone/>
            </a:pPr>
            <a:r>
              <a:t/>
            </a:r>
            <a:endParaRPr/>
          </a:p>
        </p:txBody>
      </p:sp>
      <p:pic>
        <p:nvPicPr>
          <p:cNvPr id="421" name="Google Shape;421;p55"/>
          <p:cNvPicPr preferRelativeResize="0"/>
          <p:nvPr/>
        </p:nvPicPr>
        <p:blipFill>
          <a:blip r:embed="rId3">
            <a:alphaModFix/>
          </a:blip>
          <a:stretch>
            <a:fillRect/>
          </a:stretch>
        </p:blipFill>
        <p:spPr>
          <a:xfrm>
            <a:off x="1005125" y="1426525"/>
            <a:ext cx="1332175" cy="1332175"/>
          </a:xfrm>
          <a:prstGeom prst="rect">
            <a:avLst/>
          </a:prstGeom>
          <a:noFill/>
          <a:ln>
            <a:noFill/>
          </a:ln>
        </p:spPr>
      </p:pic>
      <p:pic>
        <p:nvPicPr>
          <p:cNvPr id="422" name="Google Shape;422;p55"/>
          <p:cNvPicPr preferRelativeResize="0"/>
          <p:nvPr/>
        </p:nvPicPr>
        <p:blipFill>
          <a:blip r:embed="rId4">
            <a:alphaModFix/>
          </a:blip>
          <a:stretch>
            <a:fillRect/>
          </a:stretch>
        </p:blipFill>
        <p:spPr>
          <a:xfrm>
            <a:off x="4041588" y="1426525"/>
            <a:ext cx="1332175" cy="1332175"/>
          </a:xfrm>
          <a:prstGeom prst="rect">
            <a:avLst/>
          </a:prstGeom>
          <a:noFill/>
          <a:ln>
            <a:noFill/>
          </a:ln>
        </p:spPr>
      </p:pic>
      <p:sp>
        <p:nvSpPr>
          <p:cNvPr id="423" name="Google Shape;423;p55"/>
          <p:cNvSpPr txBox="1"/>
          <p:nvPr>
            <p:ph idx="1" type="body"/>
          </p:nvPr>
        </p:nvSpPr>
        <p:spPr>
          <a:xfrm>
            <a:off x="6004375" y="2839025"/>
            <a:ext cx="2907900" cy="12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Project Estimates</a:t>
            </a:r>
            <a:endParaRPr/>
          </a:p>
          <a:p>
            <a:pPr indent="-304800" lvl="0" marL="457200" rtl="0" algn="l">
              <a:spcBef>
                <a:spcPts val="1600"/>
              </a:spcBef>
              <a:spcAft>
                <a:spcPts val="0"/>
              </a:spcAft>
              <a:buClr>
                <a:schemeClr val="accent3"/>
              </a:buClr>
              <a:buSzPts val="1200"/>
              <a:buChar char="●"/>
            </a:pPr>
            <a:r>
              <a:rPr lang="en">
                <a:solidFill>
                  <a:schemeClr val="accent3"/>
                </a:solidFill>
              </a:rPr>
              <a:t>Code Size Estimation</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Efforts, Duration &amp; Team Size Estimation</a:t>
            </a:r>
            <a:endParaRPr>
              <a:solidFill>
                <a:schemeClr val="accent3"/>
              </a:solidFill>
            </a:endParaRPr>
          </a:p>
          <a:p>
            <a:pPr indent="0" lvl="0" marL="0" rtl="0" algn="l">
              <a:spcBef>
                <a:spcPts val="1600"/>
              </a:spcBef>
              <a:spcAft>
                <a:spcPts val="1600"/>
              </a:spcAft>
              <a:buNone/>
            </a:pPr>
            <a:r>
              <a:t/>
            </a:r>
            <a:endParaRPr/>
          </a:p>
        </p:txBody>
      </p:sp>
      <p:pic>
        <p:nvPicPr>
          <p:cNvPr id="424" name="Google Shape;424;p55"/>
          <p:cNvPicPr preferRelativeResize="0"/>
          <p:nvPr/>
        </p:nvPicPr>
        <p:blipFill>
          <a:blip r:embed="rId5">
            <a:alphaModFix/>
          </a:blip>
          <a:stretch>
            <a:fillRect/>
          </a:stretch>
        </p:blipFill>
        <p:spPr>
          <a:xfrm>
            <a:off x="6792238" y="1426537"/>
            <a:ext cx="1332175" cy="1332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Organisation</a:t>
            </a:r>
            <a:endParaRPr/>
          </a:p>
        </p:txBody>
      </p:sp>
      <p:sp>
        <p:nvSpPr>
          <p:cNvPr id="430" name="Google Shape;430;p56"/>
          <p:cNvSpPr txBox="1"/>
          <p:nvPr>
            <p:ph idx="1" type="body"/>
          </p:nvPr>
        </p:nvSpPr>
        <p:spPr>
          <a:xfrm>
            <a:off x="609425" y="1267150"/>
            <a:ext cx="6148200" cy="3675900"/>
          </a:xfrm>
          <a:prstGeom prst="rect">
            <a:avLst/>
          </a:prstGeom>
        </p:spPr>
        <p:txBody>
          <a:bodyPr anchorCtr="0" anchor="t" bIns="91425" lIns="91425" spcFirstLastPara="1" rIns="91425" wrap="square" tIns="91425">
            <a:noAutofit/>
          </a:bodyPr>
          <a:lstStyle/>
          <a:p>
            <a:pPr indent="0" lvl="0" marL="0" marR="0" rtl="0" algn="l">
              <a:lnSpc>
                <a:spcPct val="112083"/>
              </a:lnSpc>
              <a:spcBef>
                <a:spcPts val="0"/>
              </a:spcBef>
              <a:spcAft>
                <a:spcPts val="0"/>
              </a:spcAft>
              <a:buNone/>
            </a:pPr>
            <a:r>
              <a:rPr lang="en" sz="1400"/>
              <a:t>The following is the list of executive roles, as required by CMM level 3:</a:t>
            </a:r>
            <a:endParaRPr sz="1400"/>
          </a:p>
          <a:p>
            <a:pPr indent="0" lvl="0" marL="0" marR="0" rtl="0" algn="l">
              <a:lnSpc>
                <a:spcPct val="112083"/>
              </a:lnSpc>
              <a:spcBef>
                <a:spcPts val="0"/>
              </a:spcBef>
              <a:spcAft>
                <a:spcPts val="0"/>
              </a:spcAft>
              <a:buNone/>
            </a:pPr>
            <a:r>
              <a:t/>
            </a:r>
            <a:endParaRPr sz="1400"/>
          </a:p>
          <a:p>
            <a:pPr indent="-317500" lvl="0" marL="457200" marR="0" rtl="0" algn="l">
              <a:spcBef>
                <a:spcPts val="80"/>
              </a:spcBef>
              <a:spcAft>
                <a:spcPts val="0"/>
              </a:spcAft>
              <a:buClr>
                <a:schemeClr val="dk1"/>
              </a:buClr>
              <a:buSzPts val="1400"/>
              <a:buChar char="●"/>
            </a:pPr>
            <a:r>
              <a:rPr lang="en" sz="1400"/>
              <a:t>Senior Management: </a:t>
            </a:r>
            <a:endParaRPr sz="1400"/>
          </a:p>
          <a:p>
            <a:pPr indent="-317500" lvl="1" marL="914400" marR="0" rtl="0" algn="l">
              <a:spcBef>
                <a:spcPts val="0"/>
              </a:spcBef>
              <a:spcAft>
                <a:spcPts val="0"/>
              </a:spcAft>
              <a:buClr>
                <a:schemeClr val="accent3"/>
              </a:buClr>
              <a:buSzPts val="1400"/>
              <a:buChar char="○"/>
            </a:pPr>
            <a:r>
              <a:rPr lang="en" sz="1400">
                <a:solidFill>
                  <a:schemeClr val="accent3"/>
                </a:solidFill>
              </a:rPr>
              <a:t>Jethro Phuah</a:t>
            </a:r>
            <a:br>
              <a:rPr lang="en" sz="1400"/>
            </a:br>
            <a:endParaRPr sz="1400"/>
          </a:p>
          <a:p>
            <a:pPr indent="-317500" lvl="0" marL="457200" marR="0" rtl="0" algn="l">
              <a:spcBef>
                <a:spcPts val="0"/>
              </a:spcBef>
              <a:spcAft>
                <a:spcPts val="0"/>
              </a:spcAft>
              <a:buClr>
                <a:schemeClr val="dk1"/>
              </a:buClr>
              <a:buSzPts val="1400"/>
              <a:buChar char="●"/>
            </a:pPr>
            <a:r>
              <a:rPr lang="en" sz="1400"/>
              <a:t>Software Engineering Project Group: </a:t>
            </a:r>
            <a:endParaRPr sz="1400"/>
          </a:p>
          <a:p>
            <a:pPr indent="-317500" lvl="1" marL="914400" marR="0" rtl="0" algn="l">
              <a:spcBef>
                <a:spcPts val="0"/>
              </a:spcBef>
              <a:spcAft>
                <a:spcPts val="0"/>
              </a:spcAft>
              <a:buClr>
                <a:schemeClr val="accent3"/>
              </a:buClr>
              <a:buSzPts val="1400"/>
              <a:buChar char="○"/>
            </a:pPr>
            <a:r>
              <a:rPr lang="en">
                <a:solidFill>
                  <a:schemeClr val="accent3"/>
                </a:solidFill>
              </a:rPr>
              <a:t>Lam Zhi Fah, </a:t>
            </a:r>
            <a:endParaRPr>
              <a:solidFill>
                <a:schemeClr val="accent3"/>
              </a:solidFill>
            </a:endParaRPr>
          </a:p>
          <a:p>
            <a:pPr indent="-317500" lvl="1" marL="914400" marR="0" rtl="0" algn="l">
              <a:spcBef>
                <a:spcPts val="0"/>
              </a:spcBef>
              <a:spcAft>
                <a:spcPts val="0"/>
              </a:spcAft>
              <a:buClr>
                <a:schemeClr val="accent3"/>
              </a:buClr>
              <a:buSzPts val="1400"/>
              <a:buChar char="○"/>
            </a:pPr>
            <a:r>
              <a:rPr lang="en">
                <a:solidFill>
                  <a:schemeClr val="accent3"/>
                </a:solidFill>
              </a:rPr>
              <a:t>Ernest Ang Cheng Han, </a:t>
            </a:r>
            <a:endParaRPr>
              <a:solidFill>
                <a:schemeClr val="accent3"/>
              </a:solidFill>
            </a:endParaRPr>
          </a:p>
          <a:p>
            <a:pPr indent="-317500" lvl="1" marL="914400" marR="0" rtl="0" algn="l">
              <a:spcBef>
                <a:spcPts val="0"/>
              </a:spcBef>
              <a:spcAft>
                <a:spcPts val="0"/>
              </a:spcAft>
              <a:buClr>
                <a:schemeClr val="accent3"/>
              </a:buClr>
              <a:buSzPts val="1400"/>
              <a:buChar char="○"/>
            </a:pPr>
            <a:r>
              <a:rPr lang="en">
                <a:solidFill>
                  <a:schemeClr val="accent3"/>
                </a:solidFill>
              </a:rPr>
              <a:t>Ong Jing Heng Shaun, </a:t>
            </a:r>
            <a:endParaRPr>
              <a:solidFill>
                <a:schemeClr val="accent3"/>
              </a:solidFill>
            </a:endParaRPr>
          </a:p>
          <a:p>
            <a:pPr indent="-317500" lvl="1" marL="914400" marR="0" rtl="0" algn="l">
              <a:spcBef>
                <a:spcPts val="0"/>
              </a:spcBef>
              <a:spcAft>
                <a:spcPts val="0"/>
              </a:spcAft>
              <a:buClr>
                <a:schemeClr val="accent3"/>
              </a:buClr>
              <a:buSzPts val="1400"/>
              <a:buChar char="○"/>
            </a:pPr>
            <a:r>
              <a:rPr lang="en">
                <a:solidFill>
                  <a:schemeClr val="accent3"/>
                </a:solidFill>
              </a:rPr>
              <a:t>Shannon Tan Xinyi</a:t>
            </a:r>
            <a:br>
              <a:rPr lang="en" sz="1400"/>
            </a:br>
            <a:endParaRPr sz="1400"/>
          </a:p>
          <a:p>
            <a:pPr indent="-317500" lvl="0" marL="457200" marR="0" rtl="0" algn="l">
              <a:spcBef>
                <a:spcPts val="0"/>
              </a:spcBef>
              <a:spcAft>
                <a:spcPts val="0"/>
              </a:spcAft>
              <a:buClr>
                <a:schemeClr val="dk1"/>
              </a:buClr>
              <a:buSzPts val="1400"/>
              <a:buChar char="●"/>
            </a:pPr>
            <a:r>
              <a:rPr lang="en" sz="1400"/>
              <a:t>Software Quality Assurance Engineer: </a:t>
            </a:r>
            <a:endParaRPr sz="1400"/>
          </a:p>
          <a:p>
            <a:pPr indent="-317500" lvl="1" marL="914400" marR="0" rtl="0" algn="l">
              <a:spcBef>
                <a:spcPts val="0"/>
              </a:spcBef>
              <a:spcAft>
                <a:spcPts val="0"/>
              </a:spcAft>
              <a:buClr>
                <a:schemeClr val="accent3"/>
              </a:buClr>
              <a:buSzPts val="1400"/>
              <a:buChar char="○"/>
            </a:pPr>
            <a:r>
              <a:rPr lang="en">
                <a:solidFill>
                  <a:schemeClr val="accent3"/>
                </a:solidFill>
              </a:rPr>
              <a:t>Ong Sim Hao</a:t>
            </a:r>
            <a:br>
              <a:rPr lang="en" sz="1400"/>
            </a:br>
            <a:endParaRPr sz="1400"/>
          </a:p>
          <a:p>
            <a:pPr indent="-317500" lvl="0" marL="457200" marR="0" rtl="0" algn="l">
              <a:spcBef>
                <a:spcPts val="0"/>
              </a:spcBef>
              <a:spcAft>
                <a:spcPts val="0"/>
              </a:spcAft>
              <a:buClr>
                <a:schemeClr val="dk1"/>
              </a:buClr>
              <a:buSzPts val="1400"/>
              <a:buChar char="●"/>
            </a:pPr>
            <a:r>
              <a:rPr lang="en" sz="1400"/>
              <a:t>Scrum-in-charge : </a:t>
            </a:r>
            <a:endParaRPr sz="1400"/>
          </a:p>
          <a:p>
            <a:pPr indent="-317500" lvl="1" marL="914400" marR="0" rtl="0" algn="l">
              <a:spcBef>
                <a:spcPts val="0"/>
              </a:spcBef>
              <a:spcAft>
                <a:spcPts val="0"/>
              </a:spcAft>
              <a:buClr>
                <a:schemeClr val="accent3"/>
              </a:buClr>
              <a:buSzPts val="1400"/>
              <a:buChar char="○"/>
            </a:pPr>
            <a:r>
              <a:rPr lang="en">
                <a:solidFill>
                  <a:schemeClr val="accent3"/>
                </a:solidFill>
              </a:rPr>
              <a:t>Alicia Chua Jieying</a:t>
            </a:r>
            <a:endParaRPr sz="1400"/>
          </a:p>
        </p:txBody>
      </p:sp>
      <p:pic>
        <p:nvPicPr>
          <p:cNvPr id="431" name="Google Shape;431;p56"/>
          <p:cNvPicPr preferRelativeResize="0"/>
          <p:nvPr/>
        </p:nvPicPr>
        <p:blipFill>
          <a:blip r:embed="rId3">
            <a:alphaModFix/>
          </a:blip>
          <a:stretch>
            <a:fillRect/>
          </a:stretch>
        </p:blipFill>
        <p:spPr>
          <a:xfrm>
            <a:off x="6037725" y="2690975"/>
            <a:ext cx="2081574" cy="2081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146400" y="0"/>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Roles &amp; Responsibilities</a:t>
            </a:r>
            <a:endParaRPr/>
          </a:p>
        </p:txBody>
      </p:sp>
      <p:sp>
        <p:nvSpPr>
          <p:cNvPr id="437" name="Google Shape;437;p57"/>
          <p:cNvSpPr txBox="1"/>
          <p:nvPr/>
        </p:nvSpPr>
        <p:spPr>
          <a:xfrm>
            <a:off x="152400" y="1162925"/>
            <a:ext cx="2877600" cy="1532400"/>
          </a:xfrm>
          <a:prstGeom prst="rect">
            <a:avLst/>
          </a:prstGeom>
          <a:noFill/>
          <a:ln>
            <a:noFill/>
          </a:ln>
        </p:spPr>
        <p:txBody>
          <a:bodyPr anchorCtr="0" anchor="t" bIns="91425" lIns="91425" spcFirstLastPara="1" rIns="91425" wrap="square" tIns="91425">
            <a:spAutoFit/>
          </a:bodyPr>
          <a:lstStyle/>
          <a:p>
            <a:pPr indent="0" lvl="0" marL="0" marR="0" rtl="0" algn="l">
              <a:lnSpc>
                <a:spcPct val="112083"/>
              </a:lnSpc>
              <a:spcBef>
                <a:spcPts val="0"/>
              </a:spcBef>
              <a:spcAft>
                <a:spcPts val="0"/>
              </a:spcAft>
              <a:buNone/>
            </a:pPr>
            <a:r>
              <a:rPr b="1" lang="en" sz="1200">
                <a:solidFill>
                  <a:schemeClr val="dk1"/>
                </a:solidFill>
                <a:latin typeface="Didact Gothic"/>
                <a:ea typeface="Didact Gothic"/>
                <a:cs typeface="Didact Gothic"/>
                <a:sym typeface="Didact Gothic"/>
              </a:rPr>
              <a:t>Project Manager: </a:t>
            </a:r>
            <a:endParaRPr b="1" sz="1200">
              <a:solidFill>
                <a:schemeClr val="dk1"/>
              </a:solidFill>
              <a:latin typeface="Didact Gothic"/>
              <a:ea typeface="Didact Gothic"/>
              <a:cs typeface="Didact Gothic"/>
              <a:sym typeface="Didact Gothic"/>
            </a:endParaRPr>
          </a:p>
          <a:p>
            <a:pPr indent="0" lvl="0" marL="0" marR="0" rtl="0" algn="l">
              <a:lnSpc>
                <a:spcPct val="112083"/>
              </a:lnSpc>
              <a:spcBef>
                <a:spcPts val="0"/>
              </a:spcBef>
              <a:spcAft>
                <a:spcPts val="0"/>
              </a:spcAft>
              <a:buNone/>
            </a:pPr>
            <a:r>
              <a:rPr b="1" lang="en" sz="1200">
                <a:solidFill>
                  <a:schemeClr val="dk1"/>
                </a:solidFill>
                <a:latin typeface="Didact Gothic"/>
                <a:ea typeface="Didact Gothic"/>
                <a:cs typeface="Didact Gothic"/>
                <a:sym typeface="Didact Gothic"/>
              </a:rPr>
              <a:t>Jethro Phuah</a:t>
            </a:r>
            <a:endParaRPr sz="1200">
              <a:solidFill>
                <a:schemeClr val="dk1"/>
              </a:solidFill>
              <a:latin typeface="Didact Gothic"/>
              <a:ea typeface="Didact Gothic"/>
              <a:cs typeface="Didact Gothic"/>
              <a:sym typeface="Didact Gothic"/>
            </a:endParaRPr>
          </a:p>
          <a:p>
            <a:pPr indent="-304800" lvl="0" marL="457200" marR="0" rtl="0" algn="l">
              <a:spcBef>
                <a:spcPts val="8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Oversees project progress</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Approves and executes project plan</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Assigns tasks and reports status of project to team members</a:t>
            </a:r>
            <a:endParaRPr sz="1200">
              <a:solidFill>
                <a:schemeClr val="accent3"/>
              </a:solidFill>
              <a:latin typeface="Didact Gothic"/>
              <a:ea typeface="Didact Gothic"/>
              <a:cs typeface="Didact Gothic"/>
              <a:sym typeface="Didact Gothic"/>
            </a:endParaRPr>
          </a:p>
        </p:txBody>
      </p:sp>
      <p:sp>
        <p:nvSpPr>
          <p:cNvPr id="438" name="Google Shape;438;p57"/>
          <p:cNvSpPr txBox="1"/>
          <p:nvPr/>
        </p:nvSpPr>
        <p:spPr>
          <a:xfrm>
            <a:off x="3239525" y="1136200"/>
            <a:ext cx="2574600" cy="1118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SCRUM Master: </a:t>
            </a:r>
            <a:endParaRPr b="1" sz="1200">
              <a:solidFill>
                <a:schemeClr val="dk1"/>
              </a:solidFill>
              <a:latin typeface="Didact Gothic"/>
              <a:ea typeface="Didact Gothic"/>
              <a:cs typeface="Didact Gothic"/>
              <a:sym typeface="Didact Gothic"/>
            </a:endParaRPr>
          </a:p>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Alicia Chua Jieying</a:t>
            </a:r>
            <a:endParaRPr sz="1200">
              <a:solidFill>
                <a:schemeClr val="dk1"/>
              </a:solidFill>
              <a:latin typeface="Didact Gothic"/>
              <a:ea typeface="Didact Gothic"/>
              <a:cs typeface="Didact Gothic"/>
              <a:sym typeface="Didact Gothic"/>
            </a:endParaRPr>
          </a:p>
          <a:p>
            <a:pPr indent="-304800" lvl="0" marL="457200" marR="0" rtl="0" algn="l">
              <a:spcBef>
                <a:spcPts val="8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Formulates goals</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Analyses and documents core processes and systems</a:t>
            </a:r>
            <a:endParaRPr>
              <a:solidFill>
                <a:schemeClr val="accent3"/>
              </a:solidFill>
              <a:latin typeface="Didact Gothic"/>
              <a:ea typeface="Didact Gothic"/>
              <a:cs typeface="Didact Gothic"/>
              <a:sym typeface="Didact Gothic"/>
            </a:endParaRPr>
          </a:p>
        </p:txBody>
      </p:sp>
      <p:sp>
        <p:nvSpPr>
          <p:cNvPr id="439" name="Google Shape;439;p57"/>
          <p:cNvSpPr txBox="1"/>
          <p:nvPr/>
        </p:nvSpPr>
        <p:spPr>
          <a:xfrm>
            <a:off x="6176050" y="1086725"/>
            <a:ext cx="2793300" cy="1119000"/>
          </a:xfrm>
          <a:prstGeom prst="rect">
            <a:avLst/>
          </a:prstGeom>
          <a:noFill/>
          <a:ln>
            <a:noFill/>
          </a:ln>
        </p:spPr>
        <p:txBody>
          <a:bodyPr anchorCtr="0" anchor="t" bIns="91425" lIns="91425" spcFirstLastPara="1" rIns="91425" wrap="square" tIns="91425">
            <a:spAutoFit/>
          </a:bodyPr>
          <a:lstStyle/>
          <a:p>
            <a:pPr indent="0" lvl="0" marL="0" marR="0" rtl="0" algn="l">
              <a:spcBef>
                <a:spcPts val="5"/>
              </a:spcBef>
              <a:spcAft>
                <a:spcPts val="0"/>
              </a:spcAft>
              <a:buNone/>
            </a:pPr>
            <a:r>
              <a:rPr b="1" lang="en" sz="1200">
                <a:solidFill>
                  <a:schemeClr val="dk1"/>
                </a:solidFill>
                <a:latin typeface="Didact Gothic"/>
                <a:ea typeface="Didact Gothic"/>
                <a:cs typeface="Didact Gothic"/>
                <a:sym typeface="Didact Gothic"/>
              </a:rPr>
              <a:t>UI/UX Designer: </a:t>
            </a:r>
            <a:endParaRPr b="1" sz="1200">
              <a:solidFill>
                <a:schemeClr val="dk1"/>
              </a:solidFill>
              <a:latin typeface="Didact Gothic"/>
              <a:ea typeface="Didact Gothic"/>
              <a:cs typeface="Didact Gothic"/>
              <a:sym typeface="Didact Gothic"/>
            </a:endParaRPr>
          </a:p>
          <a:p>
            <a:pPr indent="0" lvl="0" marL="0" marR="0" rtl="0" algn="l">
              <a:spcBef>
                <a:spcPts val="5"/>
              </a:spcBef>
              <a:spcAft>
                <a:spcPts val="0"/>
              </a:spcAft>
              <a:buNone/>
            </a:pPr>
            <a:r>
              <a:rPr b="1" lang="en" sz="1200">
                <a:solidFill>
                  <a:schemeClr val="dk1"/>
                </a:solidFill>
                <a:latin typeface="Didact Gothic"/>
                <a:ea typeface="Didact Gothic"/>
                <a:cs typeface="Didact Gothic"/>
                <a:sym typeface="Didact Gothic"/>
              </a:rPr>
              <a:t>Shannon Tan Xinyi</a:t>
            </a:r>
            <a:endParaRPr b="1" sz="1200">
              <a:solidFill>
                <a:schemeClr val="dk1"/>
              </a:solidFill>
              <a:latin typeface="Didact Gothic"/>
              <a:ea typeface="Didact Gothic"/>
              <a:cs typeface="Didact Gothic"/>
              <a:sym typeface="Didact Gothic"/>
            </a:endParaRPr>
          </a:p>
          <a:p>
            <a:pPr indent="-304800" lvl="0" marL="457200" marR="0" rtl="0" algn="l">
              <a:spcBef>
                <a:spcPts val="8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Designs User Interface &amp; User Experience</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Creates user manual </a:t>
            </a:r>
            <a:endParaRPr>
              <a:solidFill>
                <a:schemeClr val="accent3"/>
              </a:solidFill>
              <a:latin typeface="Didact Gothic"/>
              <a:ea typeface="Didact Gothic"/>
              <a:cs typeface="Didact Gothic"/>
              <a:sym typeface="Didact Gothic"/>
            </a:endParaRPr>
          </a:p>
        </p:txBody>
      </p:sp>
      <p:sp>
        <p:nvSpPr>
          <p:cNvPr id="440" name="Google Shape;440;p57"/>
          <p:cNvSpPr txBox="1"/>
          <p:nvPr/>
        </p:nvSpPr>
        <p:spPr>
          <a:xfrm>
            <a:off x="152400" y="3155025"/>
            <a:ext cx="2877600" cy="1673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Front-end Developer: </a:t>
            </a:r>
            <a:endParaRPr b="1" sz="1200">
              <a:solidFill>
                <a:schemeClr val="dk1"/>
              </a:solidFill>
              <a:latin typeface="Didact Gothic"/>
              <a:ea typeface="Didact Gothic"/>
              <a:cs typeface="Didact Gothic"/>
              <a:sym typeface="Didact Gothic"/>
            </a:endParaRPr>
          </a:p>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Lam Zhi Fah</a:t>
            </a:r>
            <a:endParaRPr sz="1200">
              <a:solidFill>
                <a:schemeClr val="dk1"/>
              </a:solidFill>
              <a:latin typeface="Didact Gothic"/>
              <a:ea typeface="Didact Gothic"/>
              <a:cs typeface="Didact Gothic"/>
              <a:sym typeface="Didact Gothic"/>
            </a:endParaRPr>
          </a:p>
          <a:p>
            <a:pPr indent="-304800" lvl="0" marL="457200" marR="0" rtl="0" algn="l">
              <a:spcBef>
                <a:spcPts val="85"/>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Ensures usability of the system is in accordance with the planned design </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Ensures stability and response time of the system meet the requirements</a:t>
            </a:r>
            <a:endParaRPr sz="1200">
              <a:solidFill>
                <a:schemeClr val="accent3"/>
              </a:solidFill>
              <a:latin typeface="Didact Gothic"/>
              <a:ea typeface="Didact Gothic"/>
              <a:cs typeface="Didact Gothic"/>
              <a:sym typeface="Didact Gothic"/>
            </a:endParaRPr>
          </a:p>
        </p:txBody>
      </p:sp>
      <p:sp>
        <p:nvSpPr>
          <p:cNvPr id="441" name="Google Shape;441;p57"/>
          <p:cNvSpPr txBox="1"/>
          <p:nvPr/>
        </p:nvSpPr>
        <p:spPr>
          <a:xfrm>
            <a:off x="3175350" y="3155025"/>
            <a:ext cx="2793300" cy="14880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Back-end Developer: </a:t>
            </a:r>
            <a:endParaRPr b="1" sz="1200">
              <a:solidFill>
                <a:schemeClr val="dk1"/>
              </a:solidFill>
              <a:latin typeface="Didact Gothic"/>
              <a:ea typeface="Didact Gothic"/>
              <a:cs typeface="Didact Gothic"/>
              <a:sym typeface="Didact Gothic"/>
            </a:endParaRPr>
          </a:p>
          <a:p>
            <a:pPr indent="0" lvl="0" marL="0" marR="0" rtl="0" algn="l">
              <a:spcBef>
                <a:spcPts val="0"/>
              </a:spcBef>
              <a:spcAft>
                <a:spcPts val="0"/>
              </a:spcAft>
              <a:buNone/>
            </a:pPr>
            <a:r>
              <a:rPr b="1" lang="en" sz="1200">
                <a:solidFill>
                  <a:schemeClr val="dk1"/>
                </a:solidFill>
                <a:latin typeface="Didact Gothic"/>
                <a:ea typeface="Didact Gothic"/>
                <a:cs typeface="Didact Gothic"/>
                <a:sym typeface="Didact Gothic"/>
              </a:rPr>
              <a:t>Ernest Ang Cheng Han, Ong Jing Heng Shaun</a:t>
            </a:r>
            <a:endParaRPr sz="1200">
              <a:solidFill>
                <a:schemeClr val="dk1"/>
              </a:solidFill>
              <a:latin typeface="Didact Gothic"/>
              <a:ea typeface="Didact Gothic"/>
              <a:cs typeface="Didact Gothic"/>
              <a:sym typeface="Didact Gothic"/>
            </a:endParaRPr>
          </a:p>
          <a:p>
            <a:pPr indent="-304800" lvl="0" marL="457200" marR="0" rtl="0" algn="l">
              <a:spcBef>
                <a:spcPts val="8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Implements product based on detailed design document</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Ensures functionality of the system</a:t>
            </a:r>
            <a:endParaRPr sz="1200">
              <a:solidFill>
                <a:schemeClr val="accent3"/>
              </a:solidFill>
              <a:latin typeface="Didact Gothic"/>
              <a:ea typeface="Didact Gothic"/>
              <a:cs typeface="Didact Gothic"/>
              <a:sym typeface="Didact Gothic"/>
            </a:endParaRPr>
          </a:p>
        </p:txBody>
      </p:sp>
      <p:sp>
        <p:nvSpPr>
          <p:cNvPr id="442" name="Google Shape;442;p57"/>
          <p:cNvSpPr txBox="1"/>
          <p:nvPr/>
        </p:nvSpPr>
        <p:spPr>
          <a:xfrm>
            <a:off x="6176050" y="3152050"/>
            <a:ext cx="2793300" cy="1488600"/>
          </a:xfrm>
          <a:prstGeom prst="rect">
            <a:avLst/>
          </a:prstGeom>
          <a:noFill/>
          <a:ln>
            <a:noFill/>
          </a:ln>
        </p:spPr>
        <p:txBody>
          <a:bodyPr anchorCtr="0" anchor="t" bIns="91425" lIns="91425" spcFirstLastPara="1" rIns="91425" wrap="square" tIns="91425">
            <a:spAutoFit/>
          </a:bodyPr>
          <a:lstStyle/>
          <a:p>
            <a:pPr indent="0" lvl="0" marL="0" marR="0" rtl="0" algn="l">
              <a:spcBef>
                <a:spcPts val="5"/>
              </a:spcBef>
              <a:spcAft>
                <a:spcPts val="0"/>
              </a:spcAft>
              <a:buNone/>
            </a:pPr>
            <a:r>
              <a:rPr b="1" lang="en" sz="1200">
                <a:solidFill>
                  <a:schemeClr val="dk1"/>
                </a:solidFill>
                <a:latin typeface="Didact Gothic"/>
                <a:ea typeface="Didact Gothic"/>
                <a:cs typeface="Didact Gothic"/>
                <a:sym typeface="Didact Gothic"/>
              </a:rPr>
              <a:t>Quality Assurance Engineer: </a:t>
            </a:r>
            <a:endParaRPr b="1" sz="1200">
              <a:solidFill>
                <a:schemeClr val="dk1"/>
              </a:solidFill>
              <a:latin typeface="Didact Gothic"/>
              <a:ea typeface="Didact Gothic"/>
              <a:cs typeface="Didact Gothic"/>
              <a:sym typeface="Didact Gothic"/>
            </a:endParaRPr>
          </a:p>
          <a:p>
            <a:pPr indent="0" lvl="0" marL="0" marR="0" rtl="0" algn="l">
              <a:spcBef>
                <a:spcPts val="5"/>
              </a:spcBef>
              <a:spcAft>
                <a:spcPts val="0"/>
              </a:spcAft>
              <a:buNone/>
            </a:pPr>
            <a:r>
              <a:rPr b="1" lang="en" sz="1200">
                <a:solidFill>
                  <a:schemeClr val="dk1"/>
                </a:solidFill>
                <a:latin typeface="Didact Gothic"/>
                <a:ea typeface="Didact Gothic"/>
                <a:cs typeface="Didact Gothic"/>
                <a:sym typeface="Didact Gothic"/>
              </a:rPr>
              <a:t>Ong Sim Hao</a:t>
            </a:r>
            <a:endParaRPr sz="1200">
              <a:solidFill>
                <a:schemeClr val="dk1"/>
              </a:solidFill>
              <a:latin typeface="Didact Gothic"/>
              <a:ea typeface="Didact Gothic"/>
              <a:cs typeface="Didact Gothic"/>
              <a:sym typeface="Didact Gothic"/>
            </a:endParaRPr>
          </a:p>
          <a:p>
            <a:pPr indent="-304800" lvl="0" marL="457200" marR="0" rtl="0" algn="l">
              <a:spcBef>
                <a:spcPts val="8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Ensures product meet client’s requirement</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Designs testing strategies</a:t>
            </a:r>
            <a:endParaRPr sz="1200">
              <a:solidFill>
                <a:schemeClr val="accent3"/>
              </a:solidFill>
              <a:latin typeface="Didact Gothic"/>
              <a:ea typeface="Didact Gothic"/>
              <a:cs typeface="Didact Gothic"/>
              <a:sym typeface="Didact Gothic"/>
            </a:endParaRPr>
          </a:p>
          <a:p>
            <a:pPr indent="-304800" lvl="0" marL="457200" marR="0" rtl="0" algn="l">
              <a:spcBef>
                <a:spcPts val="0"/>
              </a:spcBef>
              <a:spcAft>
                <a:spcPts val="0"/>
              </a:spcAft>
              <a:buClr>
                <a:schemeClr val="accent3"/>
              </a:buClr>
              <a:buSzPts val="1200"/>
              <a:buFont typeface="Didact Gothic"/>
              <a:buChar char="●"/>
            </a:pPr>
            <a:r>
              <a:rPr lang="en" sz="1200">
                <a:solidFill>
                  <a:schemeClr val="accent3"/>
                </a:solidFill>
                <a:latin typeface="Didact Gothic"/>
                <a:ea typeface="Didact Gothic"/>
                <a:cs typeface="Didact Gothic"/>
                <a:sym typeface="Didact Gothic"/>
              </a:rPr>
              <a:t>Performs usability testing to detect error and bugs</a:t>
            </a:r>
            <a:endParaRPr sz="1200">
              <a:solidFill>
                <a:schemeClr val="accent3"/>
              </a:solidFill>
              <a:latin typeface="Didact Gothic"/>
              <a:ea typeface="Didact Gothic"/>
              <a:cs typeface="Didact Gothic"/>
              <a:sym typeface="Didact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txBox="1"/>
          <p:nvPr>
            <p:ph type="title"/>
          </p:nvPr>
        </p:nvSpPr>
        <p:spPr>
          <a:xfrm>
            <a:off x="211925" y="0"/>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Schedules</a:t>
            </a:r>
            <a:endParaRPr/>
          </a:p>
        </p:txBody>
      </p:sp>
      <p:pic>
        <p:nvPicPr>
          <p:cNvPr id="448" name="Google Shape;448;p58"/>
          <p:cNvPicPr preferRelativeResize="0"/>
          <p:nvPr/>
        </p:nvPicPr>
        <p:blipFill>
          <a:blip r:embed="rId3">
            <a:alphaModFix/>
          </a:blip>
          <a:stretch>
            <a:fillRect/>
          </a:stretch>
        </p:blipFill>
        <p:spPr>
          <a:xfrm>
            <a:off x="582200" y="1528475"/>
            <a:ext cx="7979551" cy="2732725"/>
          </a:xfrm>
          <a:prstGeom prst="rect">
            <a:avLst/>
          </a:prstGeom>
          <a:noFill/>
          <a:ln>
            <a:noFill/>
          </a:ln>
        </p:spPr>
      </p:pic>
      <p:sp>
        <p:nvSpPr>
          <p:cNvPr id="449" name="Google Shape;449;p58"/>
          <p:cNvSpPr txBox="1"/>
          <p:nvPr/>
        </p:nvSpPr>
        <p:spPr>
          <a:xfrm>
            <a:off x="211925" y="842225"/>
            <a:ext cx="344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2083"/>
              </a:lnSpc>
              <a:spcBef>
                <a:spcPts val="0"/>
              </a:spcBef>
              <a:spcAft>
                <a:spcPts val="0"/>
              </a:spcAft>
              <a:buNone/>
            </a:pPr>
            <a:r>
              <a:rPr b="1" lang="en">
                <a:solidFill>
                  <a:schemeClr val="dk1"/>
                </a:solidFill>
                <a:latin typeface="Didact Gothic"/>
                <a:ea typeface="Didact Gothic"/>
                <a:cs typeface="Didact Gothic"/>
                <a:sym typeface="Didact Gothic"/>
              </a:rPr>
              <a:t>Activity Dependencies and Schedule</a:t>
            </a:r>
            <a:endParaRPr b="1">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599100" y="1745050"/>
            <a:ext cx="67311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Project Introduction</a:t>
            </a:r>
            <a:endParaRPr sz="7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211925" y="0"/>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Schedules</a:t>
            </a:r>
            <a:endParaRPr/>
          </a:p>
        </p:txBody>
      </p:sp>
      <p:sp>
        <p:nvSpPr>
          <p:cNvPr id="455" name="Google Shape;455;p59"/>
          <p:cNvSpPr txBox="1"/>
          <p:nvPr/>
        </p:nvSpPr>
        <p:spPr>
          <a:xfrm>
            <a:off x="211925" y="8422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2083"/>
              </a:lnSpc>
              <a:spcBef>
                <a:spcPts val="0"/>
              </a:spcBef>
              <a:spcAft>
                <a:spcPts val="0"/>
              </a:spcAft>
              <a:buNone/>
            </a:pPr>
            <a:r>
              <a:rPr b="1" lang="en">
                <a:solidFill>
                  <a:schemeClr val="dk1"/>
                </a:solidFill>
                <a:latin typeface="Didact Gothic"/>
                <a:ea typeface="Didact Gothic"/>
                <a:cs typeface="Didact Gothic"/>
                <a:sym typeface="Didact Gothic"/>
              </a:rPr>
              <a:t>Work Breakdown Structure</a:t>
            </a:r>
            <a:endParaRPr b="1">
              <a:solidFill>
                <a:schemeClr val="dk1"/>
              </a:solidFill>
            </a:endParaRPr>
          </a:p>
        </p:txBody>
      </p:sp>
      <p:pic>
        <p:nvPicPr>
          <p:cNvPr id="456" name="Google Shape;456;p59"/>
          <p:cNvPicPr preferRelativeResize="0"/>
          <p:nvPr/>
        </p:nvPicPr>
        <p:blipFill>
          <a:blip r:embed="rId3">
            <a:alphaModFix/>
          </a:blip>
          <a:stretch>
            <a:fillRect/>
          </a:stretch>
        </p:blipFill>
        <p:spPr>
          <a:xfrm>
            <a:off x="1905000" y="1176575"/>
            <a:ext cx="5452324" cy="38579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txBox="1"/>
          <p:nvPr>
            <p:ph type="title"/>
          </p:nvPr>
        </p:nvSpPr>
        <p:spPr>
          <a:xfrm>
            <a:off x="211900" y="66650"/>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Estimates</a:t>
            </a:r>
            <a:endParaRPr/>
          </a:p>
        </p:txBody>
      </p:sp>
      <p:sp>
        <p:nvSpPr>
          <p:cNvPr id="462" name="Google Shape;462;p60"/>
          <p:cNvSpPr txBox="1"/>
          <p:nvPr>
            <p:ph idx="1" type="body"/>
          </p:nvPr>
        </p:nvSpPr>
        <p:spPr>
          <a:xfrm>
            <a:off x="609425" y="1267150"/>
            <a:ext cx="7923600" cy="3340200"/>
          </a:xfrm>
          <a:prstGeom prst="rect">
            <a:avLst/>
          </a:prstGeom>
        </p:spPr>
        <p:txBody>
          <a:bodyPr anchorCtr="0" anchor="t" bIns="91425" lIns="91425" spcFirstLastPara="1" rIns="91425" wrap="square" tIns="91425">
            <a:noAutofit/>
          </a:bodyPr>
          <a:lstStyle/>
          <a:p>
            <a:pPr indent="-317500" lvl="0" marL="457200" marR="0" rtl="0" algn="l">
              <a:lnSpc>
                <a:spcPct val="112083"/>
              </a:lnSpc>
              <a:spcBef>
                <a:spcPts val="0"/>
              </a:spcBef>
              <a:spcAft>
                <a:spcPts val="0"/>
              </a:spcAft>
              <a:buClr>
                <a:schemeClr val="accent3"/>
              </a:buClr>
              <a:buSzPts val="1400"/>
              <a:buChar char="●"/>
            </a:pPr>
            <a:r>
              <a:rPr lang="en" sz="1400">
                <a:solidFill>
                  <a:schemeClr val="accent3"/>
                </a:solidFill>
              </a:rPr>
              <a:t>We calculated unadjusted function points based on the complexity of functions provided by the Hangout App. Code size is then estimated by adjusted function point.</a:t>
            </a:r>
            <a:br>
              <a:rPr lang="en" sz="1400">
                <a:solidFill>
                  <a:schemeClr val="accent3"/>
                </a:solidFill>
              </a:rPr>
            </a:br>
            <a:endParaRPr sz="1400">
              <a:solidFill>
                <a:schemeClr val="accent3"/>
              </a:solidFill>
            </a:endParaRPr>
          </a:p>
          <a:p>
            <a:pPr indent="-317500" lvl="0" marL="457200" marR="0" rtl="0" algn="l">
              <a:lnSpc>
                <a:spcPct val="112083"/>
              </a:lnSpc>
              <a:spcBef>
                <a:spcPts val="0"/>
              </a:spcBef>
              <a:spcAft>
                <a:spcPts val="0"/>
              </a:spcAft>
              <a:buClr>
                <a:schemeClr val="accent3"/>
              </a:buClr>
              <a:buSzPts val="1400"/>
              <a:buChar char="●"/>
            </a:pPr>
            <a:r>
              <a:rPr lang="en" sz="1400">
                <a:solidFill>
                  <a:schemeClr val="accent3"/>
                </a:solidFill>
              </a:rPr>
              <a:t>Total Unadjusted FP = 95</a:t>
            </a:r>
            <a:endParaRPr sz="1400">
              <a:solidFill>
                <a:schemeClr val="accent3"/>
              </a:solidFill>
            </a:endParaRPr>
          </a:p>
          <a:p>
            <a:pPr indent="-317500" lvl="0" marL="457200" marR="0" rtl="0" algn="l">
              <a:lnSpc>
                <a:spcPct val="112083"/>
              </a:lnSpc>
              <a:spcBef>
                <a:spcPts val="0"/>
              </a:spcBef>
              <a:spcAft>
                <a:spcPts val="0"/>
              </a:spcAft>
              <a:buClr>
                <a:schemeClr val="accent3"/>
              </a:buClr>
              <a:buSzPts val="1400"/>
              <a:buChar char="●"/>
            </a:pPr>
            <a:r>
              <a:rPr lang="en" sz="1400">
                <a:solidFill>
                  <a:schemeClr val="accent3"/>
                </a:solidFill>
              </a:rPr>
              <a:t>Total Adjusted FP = 95 * 1.00 = 95</a:t>
            </a:r>
            <a:endParaRPr sz="1400">
              <a:solidFill>
                <a:schemeClr val="accent3"/>
              </a:solidFill>
            </a:endParaRPr>
          </a:p>
          <a:p>
            <a:pPr indent="-317500" lvl="0" marL="457200" marR="0" rtl="0" algn="l">
              <a:lnSpc>
                <a:spcPct val="112083"/>
              </a:lnSpc>
              <a:spcBef>
                <a:spcPts val="0"/>
              </a:spcBef>
              <a:spcAft>
                <a:spcPts val="0"/>
              </a:spcAft>
              <a:buClr>
                <a:schemeClr val="accent3"/>
              </a:buClr>
              <a:buSzPts val="1400"/>
              <a:buChar char="●"/>
            </a:pPr>
            <a:r>
              <a:rPr lang="en" sz="1400">
                <a:solidFill>
                  <a:schemeClr val="accent3"/>
                </a:solidFill>
              </a:rPr>
              <a:t>Lines of Code = 95 FP * 29 LOC/FP = 2755 LOC</a:t>
            </a:r>
            <a:endParaRPr sz="1400">
              <a:solidFill>
                <a:schemeClr val="accent3"/>
              </a:solidFill>
            </a:endParaRPr>
          </a:p>
          <a:p>
            <a:pPr indent="0" lvl="0" marL="0" marR="0" rtl="0" algn="l">
              <a:lnSpc>
                <a:spcPct val="112083"/>
              </a:lnSpc>
              <a:spcBef>
                <a:spcPts val="0"/>
              </a:spcBef>
              <a:spcAft>
                <a:spcPts val="0"/>
              </a:spcAft>
              <a:buNone/>
            </a:pPr>
            <a:r>
              <a:t/>
            </a:r>
            <a:endParaRPr sz="1400"/>
          </a:p>
          <a:p>
            <a:pPr indent="0" lvl="0" marL="0" marR="0" rtl="0" algn="l">
              <a:lnSpc>
                <a:spcPct val="112083"/>
              </a:lnSpc>
              <a:spcBef>
                <a:spcPts val="0"/>
              </a:spcBef>
              <a:spcAft>
                <a:spcPts val="0"/>
              </a:spcAft>
              <a:buNone/>
            </a:pPr>
            <a:r>
              <a:t/>
            </a:r>
            <a:endParaRPr sz="1400"/>
          </a:p>
          <a:p>
            <a:pPr indent="0" lvl="0" marL="0" marR="0" rtl="0" algn="l">
              <a:lnSpc>
                <a:spcPct val="112083"/>
              </a:lnSpc>
              <a:spcBef>
                <a:spcPts val="0"/>
              </a:spcBef>
              <a:spcAft>
                <a:spcPts val="0"/>
              </a:spcAft>
              <a:buNone/>
            </a:pPr>
            <a:r>
              <a:rPr lang="en" sz="1400">
                <a:solidFill>
                  <a:schemeClr val="accent3"/>
                </a:solidFill>
              </a:rPr>
              <a:t>*More details can be obtained from Hangout Project Plan document</a:t>
            </a:r>
            <a:endParaRPr sz="1400">
              <a:solidFill>
                <a:schemeClr val="accent3"/>
              </a:solidFill>
            </a:endParaRPr>
          </a:p>
        </p:txBody>
      </p:sp>
      <p:sp>
        <p:nvSpPr>
          <p:cNvPr id="463" name="Google Shape;463;p60"/>
          <p:cNvSpPr txBox="1"/>
          <p:nvPr/>
        </p:nvSpPr>
        <p:spPr>
          <a:xfrm>
            <a:off x="211925" y="842225"/>
            <a:ext cx="4017000" cy="400200"/>
          </a:xfrm>
          <a:prstGeom prst="rect">
            <a:avLst/>
          </a:prstGeom>
          <a:noFill/>
          <a:ln>
            <a:noFill/>
          </a:ln>
        </p:spPr>
        <p:txBody>
          <a:bodyPr anchorCtr="0" anchor="t" bIns="91425" lIns="91425" spcFirstLastPara="1" rIns="91425" wrap="square" tIns="91425">
            <a:spAutoFit/>
          </a:bodyPr>
          <a:lstStyle/>
          <a:p>
            <a:pPr indent="0" lvl="0" marL="76200" marR="0" rtl="0" algn="l">
              <a:spcBef>
                <a:spcPts val="1800"/>
              </a:spcBef>
              <a:spcAft>
                <a:spcPts val="0"/>
              </a:spcAft>
              <a:buNone/>
            </a:pPr>
            <a:r>
              <a:rPr b="1" lang="en">
                <a:solidFill>
                  <a:schemeClr val="dk1"/>
                </a:solidFill>
                <a:latin typeface="Didact Gothic"/>
                <a:ea typeface="Didact Gothic"/>
                <a:cs typeface="Didact Gothic"/>
                <a:sym typeface="Didact Gothic"/>
              </a:rPr>
              <a:t>Code Size Estimation using Function Points</a:t>
            </a:r>
            <a:endParaRPr b="1">
              <a:solidFill>
                <a:schemeClr val="dk1"/>
              </a:solidFill>
              <a:latin typeface="Didact Gothic"/>
              <a:ea typeface="Didact Gothic"/>
              <a:cs typeface="Didact Gothic"/>
              <a:sym typeface="Didact Gothic"/>
            </a:endParaRPr>
          </a:p>
        </p:txBody>
      </p:sp>
      <p:pic>
        <p:nvPicPr>
          <p:cNvPr id="464" name="Google Shape;464;p60"/>
          <p:cNvPicPr preferRelativeResize="0"/>
          <p:nvPr/>
        </p:nvPicPr>
        <p:blipFill>
          <a:blip r:embed="rId3">
            <a:alphaModFix/>
          </a:blip>
          <a:stretch>
            <a:fillRect/>
          </a:stretch>
        </p:blipFill>
        <p:spPr>
          <a:xfrm>
            <a:off x="6939850" y="3368825"/>
            <a:ext cx="1593175" cy="1593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type="title"/>
          </p:nvPr>
        </p:nvSpPr>
        <p:spPr>
          <a:xfrm>
            <a:off x="211900" y="66650"/>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Estimates</a:t>
            </a:r>
            <a:endParaRPr/>
          </a:p>
        </p:txBody>
      </p:sp>
      <p:sp>
        <p:nvSpPr>
          <p:cNvPr id="470" name="Google Shape;470;p61"/>
          <p:cNvSpPr txBox="1"/>
          <p:nvPr/>
        </p:nvSpPr>
        <p:spPr>
          <a:xfrm>
            <a:off x="211925" y="842225"/>
            <a:ext cx="37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a:solidFill>
                  <a:schemeClr val="dk1"/>
                </a:solidFill>
                <a:latin typeface="Didact Gothic"/>
                <a:ea typeface="Didact Gothic"/>
                <a:cs typeface="Didact Gothic"/>
                <a:sym typeface="Didact Gothic"/>
              </a:rPr>
              <a:t>Efforts, Duration &amp; Team Size Estimation</a:t>
            </a:r>
            <a:endParaRPr b="1">
              <a:solidFill>
                <a:schemeClr val="dk1"/>
              </a:solidFill>
              <a:latin typeface="Didact Gothic"/>
              <a:ea typeface="Didact Gothic"/>
              <a:cs typeface="Didact Gothic"/>
              <a:sym typeface="Didact Gothic"/>
            </a:endParaRPr>
          </a:p>
        </p:txBody>
      </p:sp>
      <p:pic>
        <p:nvPicPr>
          <p:cNvPr id="471" name="Google Shape;471;p61"/>
          <p:cNvPicPr preferRelativeResize="0"/>
          <p:nvPr/>
        </p:nvPicPr>
        <p:blipFill>
          <a:blip r:embed="rId3">
            <a:alphaModFix/>
          </a:blip>
          <a:stretch>
            <a:fillRect/>
          </a:stretch>
        </p:blipFill>
        <p:spPr>
          <a:xfrm>
            <a:off x="1511113" y="1242425"/>
            <a:ext cx="5119084" cy="3596276"/>
          </a:xfrm>
          <a:prstGeom prst="rect">
            <a:avLst/>
          </a:prstGeom>
          <a:noFill/>
          <a:ln>
            <a:noFill/>
          </a:ln>
        </p:spPr>
      </p:pic>
      <p:sp>
        <p:nvSpPr>
          <p:cNvPr id="472" name="Google Shape;472;p61"/>
          <p:cNvSpPr txBox="1"/>
          <p:nvPr/>
        </p:nvSpPr>
        <p:spPr>
          <a:xfrm>
            <a:off x="3078075" y="4743300"/>
            <a:ext cx="57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Didact Gothic"/>
                <a:ea typeface="Didact Gothic"/>
                <a:cs typeface="Didact Gothic"/>
                <a:sym typeface="Didact Gothic"/>
              </a:rPr>
              <a:t>*More details can be obtained from Hangout Project Plan Document.</a:t>
            </a:r>
            <a:endParaRPr>
              <a:solidFill>
                <a:schemeClr val="accent3"/>
              </a:solidFill>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title"/>
          </p:nvPr>
        </p:nvSpPr>
        <p:spPr>
          <a:xfrm>
            <a:off x="599100" y="1745050"/>
            <a:ext cx="67311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Risk Management</a:t>
            </a:r>
            <a:endParaRPr sz="7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idx="1" type="body"/>
          </p:nvPr>
        </p:nvSpPr>
        <p:spPr>
          <a:xfrm>
            <a:off x="149582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Assessment</a:t>
            </a:r>
            <a:endParaRPr b="1" sz="1900"/>
          </a:p>
        </p:txBody>
      </p:sp>
      <p:sp>
        <p:nvSpPr>
          <p:cNvPr id="483" name="Google Shape;483;p63"/>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Management</a:t>
            </a:r>
            <a:endParaRPr/>
          </a:p>
        </p:txBody>
      </p:sp>
      <p:sp>
        <p:nvSpPr>
          <p:cNvPr id="484" name="Google Shape;484;p63"/>
          <p:cNvSpPr txBox="1"/>
          <p:nvPr>
            <p:ph idx="1" type="body"/>
          </p:nvPr>
        </p:nvSpPr>
        <p:spPr>
          <a:xfrm>
            <a:off x="500517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Control</a:t>
            </a:r>
            <a:endParaRPr b="1" sz="1900"/>
          </a:p>
        </p:txBody>
      </p:sp>
      <p:pic>
        <p:nvPicPr>
          <p:cNvPr id="485" name="Google Shape;485;p63"/>
          <p:cNvPicPr preferRelativeResize="0"/>
          <p:nvPr/>
        </p:nvPicPr>
        <p:blipFill>
          <a:blip r:embed="rId3">
            <a:alphaModFix/>
          </a:blip>
          <a:stretch>
            <a:fillRect/>
          </a:stretch>
        </p:blipFill>
        <p:spPr>
          <a:xfrm>
            <a:off x="4958975" y="1357475"/>
            <a:ext cx="2159400" cy="2159400"/>
          </a:xfrm>
          <a:prstGeom prst="rect">
            <a:avLst/>
          </a:prstGeom>
          <a:noFill/>
          <a:ln>
            <a:noFill/>
          </a:ln>
        </p:spPr>
      </p:pic>
      <p:pic>
        <p:nvPicPr>
          <p:cNvPr id="486" name="Google Shape;486;p63"/>
          <p:cNvPicPr preferRelativeResize="0"/>
          <p:nvPr/>
        </p:nvPicPr>
        <p:blipFill>
          <a:blip r:embed="rId4">
            <a:alphaModFix/>
          </a:blip>
          <a:stretch>
            <a:fillRect/>
          </a:stretch>
        </p:blipFill>
        <p:spPr>
          <a:xfrm>
            <a:off x="1536025" y="1380575"/>
            <a:ext cx="2136300" cy="213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idx="1" type="body"/>
          </p:nvPr>
        </p:nvSpPr>
        <p:spPr>
          <a:xfrm>
            <a:off x="149582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Identification</a:t>
            </a:r>
            <a:endParaRPr b="1" sz="1900"/>
          </a:p>
        </p:txBody>
      </p:sp>
      <p:sp>
        <p:nvSpPr>
          <p:cNvPr id="492" name="Google Shape;492;p64"/>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Assessment</a:t>
            </a:r>
            <a:endParaRPr/>
          </a:p>
        </p:txBody>
      </p:sp>
      <p:sp>
        <p:nvSpPr>
          <p:cNvPr id="493" name="Google Shape;493;p64"/>
          <p:cNvSpPr txBox="1"/>
          <p:nvPr>
            <p:ph idx="1" type="body"/>
          </p:nvPr>
        </p:nvSpPr>
        <p:spPr>
          <a:xfrm>
            <a:off x="500517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Analysis</a:t>
            </a:r>
            <a:endParaRPr b="1" sz="1900"/>
          </a:p>
        </p:txBody>
      </p:sp>
      <p:pic>
        <p:nvPicPr>
          <p:cNvPr id="494" name="Google Shape;494;p64"/>
          <p:cNvPicPr preferRelativeResize="0"/>
          <p:nvPr/>
        </p:nvPicPr>
        <p:blipFill>
          <a:blip r:embed="rId3">
            <a:alphaModFix/>
          </a:blip>
          <a:stretch>
            <a:fillRect/>
          </a:stretch>
        </p:blipFill>
        <p:spPr>
          <a:xfrm>
            <a:off x="1449625" y="1357475"/>
            <a:ext cx="2159400" cy="2159400"/>
          </a:xfrm>
          <a:prstGeom prst="rect">
            <a:avLst/>
          </a:prstGeom>
          <a:noFill/>
          <a:ln>
            <a:noFill/>
          </a:ln>
        </p:spPr>
      </p:pic>
      <p:pic>
        <p:nvPicPr>
          <p:cNvPr id="495" name="Google Shape;495;p64"/>
          <p:cNvPicPr preferRelativeResize="0"/>
          <p:nvPr/>
        </p:nvPicPr>
        <p:blipFill>
          <a:blip r:embed="rId4">
            <a:alphaModFix/>
          </a:blip>
          <a:stretch>
            <a:fillRect/>
          </a:stretch>
        </p:blipFill>
        <p:spPr>
          <a:xfrm>
            <a:off x="4958975" y="1357475"/>
            <a:ext cx="2159400" cy="2159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5"/>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Identification</a:t>
            </a:r>
            <a:endParaRPr/>
          </a:p>
        </p:txBody>
      </p:sp>
      <p:sp>
        <p:nvSpPr>
          <p:cNvPr id="501" name="Google Shape;501;p65"/>
          <p:cNvSpPr txBox="1"/>
          <p:nvPr>
            <p:ph idx="1" type="body"/>
          </p:nvPr>
        </p:nvSpPr>
        <p:spPr>
          <a:xfrm>
            <a:off x="610175" y="1403675"/>
            <a:ext cx="6077400" cy="2917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a:solidFill>
                  <a:srgbClr val="000000"/>
                </a:solidFill>
              </a:rPr>
              <a:t>Our team has decided to make use of the Delphi Technique to identify potential risks. </a:t>
            </a:r>
            <a:br>
              <a:rPr lang="en" sz="1400">
                <a:solidFill>
                  <a:srgbClr val="000000"/>
                </a:solidFill>
              </a:rPr>
            </a:br>
            <a:endParaRPr sz="1400">
              <a:solidFill>
                <a:srgbClr val="000000"/>
              </a:solidFill>
            </a:endParaRPr>
          </a:p>
          <a:p>
            <a:pPr indent="-317500" lvl="0" marL="457200" rtl="0" algn="just">
              <a:spcBef>
                <a:spcPts val="0"/>
              </a:spcBef>
              <a:spcAft>
                <a:spcPts val="0"/>
              </a:spcAft>
              <a:buSzPts val="1400"/>
              <a:buChar char="●"/>
            </a:pPr>
            <a:r>
              <a:rPr lang="en" sz="1400">
                <a:solidFill>
                  <a:srgbClr val="000000"/>
                </a:solidFill>
              </a:rPr>
              <a:t>The Delphi Technique involves collecting views and opinions from a group of experts through several rounds of questioning and discussion. After each round, a summary report of all experts’ views will be provided. The experts will review the report for that round and each of them will share on whether he/she is agreeable to everything written. </a:t>
            </a:r>
            <a:br>
              <a:rPr lang="en" sz="1400">
                <a:solidFill>
                  <a:srgbClr val="000000"/>
                </a:solidFill>
              </a:rPr>
            </a:br>
            <a:endParaRPr sz="1400">
              <a:solidFill>
                <a:srgbClr val="000000"/>
              </a:solidFill>
            </a:endParaRPr>
          </a:p>
          <a:p>
            <a:pPr indent="-317500" lvl="0" marL="457200" rtl="0" algn="just">
              <a:spcBef>
                <a:spcPts val="0"/>
              </a:spcBef>
              <a:spcAft>
                <a:spcPts val="0"/>
              </a:spcAft>
              <a:buSzPts val="1400"/>
              <a:buChar char="●"/>
            </a:pPr>
            <a:r>
              <a:rPr lang="en" sz="1400">
                <a:solidFill>
                  <a:srgbClr val="000000"/>
                </a:solidFill>
              </a:rPr>
              <a:t>The process repeats until a common consensus is reached and there are no more disagreements. Given that our team consists of professionals who have been in the industry for a long period of time, this method will be robust in ensuring we cover all potential risks, and ensures that everyone is on the same page. </a:t>
            </a:r>
            <a:endParaRPr sz="1400"/>
          </a:p>
        </p:txBody>
      </p:sp>
      <p:pic>
        <p:nvPicPr>
          <p:cNvPr id="502" name="Google Shape;502;p65"/>
          <p:cNvPicPr preferRelativeResize="0"/>
          <p:nvPr/>
        </p:nvPicPr>
        <p:blipFill>
          <a:blip r:embed="rId3">
            <a:alphaModFix/>
          </a:blip>
          <a:stretch>
            <a:fillRect/>
          </a:stretch>
        </p:blipFill>
        <p:spPr>
          <a:xfrm>
            <a:off x="6822925" y="2897650"/>
            <a:ext cx="2042350" cy="2042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Analysis</a:t>
            </a:r>
            <a:endParaRPr/>
          </a:p>
        </p:txBody>
      </p:sp>
      <p:sp>
        <p:nvSpPr>
          <p:cNvPr id="508" name="Google Shape;508;p66"/>
          <p:cNvSpPr txBox="1"/>
          <p:nvPr>
            <p:ph idx="1" type="body"/>
          </p:nvPr>
        </p:nvSpPr>
        <p:spPr>
          <a:xfrm>
            <a:off x="609425" y="1267150"/>
            <a:ext cx="7025400" cy="3545400"/>
          </a:xfrm>
          <a:prstGeom prst="rect">
            <a:avLst/>
          </a:prstGeom>
        </p:spPr>
        <p:txBody>
          <a:bodyPr anchorCtr="0" anchor="t" bIns="91425" lIns="91425" spcFirstLastPara="1" rIns="91425" wrap="square" tIns="91425">
            <a:noAutofit/>
          </a:bodyPr>
          <a:lstStyle/>
          <a:p>
            <a:pPr indent="-317500" lvl="0" marL="457200" rtl="0" algn="just">
              <a:spcBef>
                <a:spcPts val="300"/>
              </a:spcBef>
              <a:spcAft>
                <a:spcPts val="0"/>
              </a:spcAft>
              <a:buSzPts val="1400"/>
              <a:buChar char="●"/>
            </a:pPr>
            <a:r>
              <a:rPr lang="en" sz="1400">
                <a:solidFill>
                  <a:srgbClr val="000000"/>
                </a:solidFill>
              </a:rPr>
              <a:t>All identified risks will be assessed to determine the range of possible project outcomes. Risks will be prioritised according to professional opinions and data gathered from past projects. </a:t>
            </a:r>
            <a:br>
              <a:rPr lang="en" sz="1400">
                <a:solidFill>
                  <a:srgbClr val="000000"/>
                </a:solidFill>
              </a:rPr>
            </a:br>
            <a:endParaRPr sz="1400">
              <a:solidFill>
                <a:srgbClr val="000000"/>
              </a:solidFill>
            </a:endParaRPr>
          </a:p>
          <a:p>
            <a:pPr indent="-317500" lvl="0" marL="457200" rtl="0" algn="just">
              <a:spcBef>
                <a:spcPts val="600"/>
              </a:spcBef>
              <a:spcAft>
                <a:spcPts val="0"/>
              </a:spcAft>
              <a:buSzPts val="1400"/>
              <a:buChar char="●"/>
            </a:pPr>
            <a:r>
              <a:rPr lang="en" sz="1400">
                <a:solidFill>
                  <a:srgbClr val="000000"/>
                </a:solidFill>
              </a:rPr>
              <a:t>High priority risks will be prioritised. The team will have mitigation and contingency plans put in place to ensure that such risks are minimized and even if they do occur, their impact will be minimal to the project. </a:t>
            </a:r>
            <a:br>
              <a:rPr lang="en" sz="1400">
                <a:solidFill>
                  <a:srgbClr val="000000"/>
                </a:solidFill>
              </a:rPr>
            </a:br>
            <a:endParaRPr sz="1400">
              <a:solidFill>
                <a:srgbClr val="000000"/>
              </a:solidFill>
            </a:endParaRPr>
          </a:p>
          <a:p>
            <a:pPr indent="-317500" lvl="0" marL="457200" rtl="0" algn="just">
              <a:spcBef>
                <a:spcPts val="600"/>
              </a:spcBef>
              <a:spcAft>
                <a:spcPts val="600"/>
              </a:spcAft>
              <a:buSzPts val="1400"/>
              <a:buChar char="●"/>
            </a:pPr>
            <a:r>
              <a:rPr lang="en" sz="1400">
                <a:solidFill>
                  <a:srgbClr val="000000"/>
                </a:solidFill>
              </a:rPr>
              <a:t>Low priority risks will be monitored as well, albeit to a smaller extent. </a:t>
            </a:r>
            <a:endParaRPr sz="1400"/>
          </a:p>
        </p:txBody>
      </p:sp>
      <p:pic>
        <p:nvPicPr>
          <p:cNvPr id="509" name="Google Shape;509;p66"/>
          <p:cNvPicPr preferRelativeResize="0"/>
          <p:nvPr/>
        </p:nvPicPr>
        <p:blipFill>
          <a:blip r:embed="rId3">
            <a:alphaModFix/>
          </a:blip>
          <a:stretch>
            <a:fillRect/>
          </a:stretch>
        </p:blipFill>
        <p:spPr>
          <a:xfrm>
            <a:off x="6913125" y="3268575"/>
            <a:ext cx="1731549" cy="17315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7"/>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Analysis</a:t>
            </a:r>
            <a:endParaRPr/>
          </a:p>
        </p:txBody>
      </p:sp>
      <p:pic>
        <p:nvPicPr>
          <p:cNvPr id="515" name="Google Shape;515;p67"/>
          <p:cNvPicPr preferRelativeResize="0"/>
          <p:nvPr/>
        </p:nvPicPr>
        <p:blipFill>
          <a:blip r:embed="rId3">
            <a:alphaModFix/>
          </a:blip>
          <a:stretch>
            <a:fillRect/>
          </a:stretch>
        </p:blipFill>
        <p:spPr>
          <a:xfrm>
            <a:off x="1691787" y="1205075"/>
            <a:ext cx="5539875" cy="1922750"/>
          </a:xfrm>
          <a:prstGeom prst="rect">
            <a:avLst/>
          </a:prstGeom>
          <a:noFill/>
          <a:ln>
            <a:noFill/>
          </a:ln>
        </p:spPr>
      </p:pic>
      <p:pic>
        <p:nvPicPr>
          <p:cNvPr id="516" name="Google Shape;516;p67"/>
          <p:cNvPicPr preferRelativeResize="0"/>
          <p:nvPr/>
        </p:nvPicPr>
        <p:blipFill>
          <a:blip r:embed="rId4">
            <a:alphaModFix/>
          </a:blip>
          <a:stretch>
            <a:fillRect/>
          </a:stretch>
        </p:blipFill>
        <p:spPr>
          <a:xfrm>
            <a:off x="1740863" y="3127825"/>
            <a:ext cx="5441699" cy="1664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idx="1" type="body"/>
          </p:nvPr>
        </p:nvSpPr>
        <p:spPr>
          <a:xfrm>
            <a:off x="149582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Management Planning</a:t>
            </a:r>
            <a:endParaRPr b="1" sz="1900"/>
          </a:p>
        </p:txBody>
      </p:sp>
      <p:sp>
        <p:nvSpPr>
          <p:cNvPr id="522" name="Google Shape;522;p68"/>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Control</a:t>
            </a:r>
            <a:endParaRPr/>
          </a:p>
        </p:txBody>
      </p:sp>
      <p:sp>
        <p:nvSpPr>
          <p:cNvPr id="523" name="Google Shape;523;p68"/>
          <p:cNvSpPr txBox="1"/>
          <p:nvPr>
            <p:ph idx="1" type="body"/>
          </p:nvPr>
        </p:nvSpPr>
        <p:spPr>
          <a:xfrm>
            <a:off x="5005175" y="3669275"/>
            <a:ext cx="2067000" cy="71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900"/>
              <a:t>Risk Monitoring</a:t>
            </a:r>
            <a:endParaRPr b="1" sz="1900"/>
          </a:p>
        </p:txBody>
      </p:sp>
      <p:pic>
        <p:nvPicPr>
          <p:cNvPr id="524" name="Google Shape;524;p68"/>
          <p:cNvPicPr preferRelativeResize="0"/>
          <p:nvPr/>
        </p:nvPicPr>
        <p:blipFill>
          <a:blip r:embed="rId3">
            <a:alphaModFix/>
          </a:blip>
          <a:stretch>
            <a:fillRect/>
          </a:stretch>
        </p:blipFill>
        <p:spPr>
          <a:xfrm>
            <a:off x="1449625" y="1357475"/>
            <a:ext cx="2159400" cy="2159400"/>
          </a:xfrm>
          <a:prstGeom prst="rect">
            <a:avLst/>
          </a:prstGeom>
          <a:noFill/>
          <a:ln>
            <a:noFill/>
          </a:ln>
        </p:spPr>
      </p:pic>
      <p:pic>
        <p:nvPicPr>
          <p:cNvPr id="525" name="Google Shape;525;p68"/>
          <p:cNvPicPr preferRelativeResize="0"/>
          <p:nvPr/>
        </p:nvPicPr>
        <p:blipFill>
          <a:blip r:embed="rId4">
            <a:alphaModFix/>
          </a:blip>
          <a:stretch>
            <a:fillRect/>
          </a:stretch>
        </p:blipFill>
        <p:spPr>
          <a:xfrm>
            <a:off x="4958975" y="1357475"/>
            <a:ext cx="2159400" cy="215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713238" y="10392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faced</a:t>
            </a:r>
            <a:endParaRPr/>
          </a:p>
        </p:txBody>
      </p:sp>
      <p:pic>
        <p:nvPicPr>
          <p:cNvPr id="240" name="Google Shape;240;p33"/>
          <p:cNvPicPr preferRelativeResize="0"/>
          <p:nvPr/>
        </p:nvPicPr>
        <p:blipFill>
          <a:blip r:embed="rId3">
            <a:alphaModFix/>
          </a:blip>
          <a:stretch>
            <a:fillRect/>
          </a:stretch>
        </p:blipFill>
        <p:spPr>
          <a:xfrm>
            <a:off x="1905088" y="930938"/>
            <a:ext cx="1974175" cy="1974175"/>
          </a:xfrm>
          <a:prstGeom prst="rect">
            <a:avLst/>
          </a:prstGeom>
          <a:noFill/>
          <a:ln>
            <a:noFill/>
          </a:ln>
        </p:spPr>
      </p:pic>
      <p:sp>
        <p:nvSpPr>
          <p:cNvPr id="241" name="Google Shape;241;p33"/>
          <p:cNvSpPr txBox="1"/>
          <p:nvPr>
            <p:ph idx="1" type="body"/>
          </p:nvPr>
        </p:nvSpPr>
        <p:spPr>
          <a:xfrm>
            <a:off x="111400" y="3006600"/>
            <a:ext cx="3688500" cy="1768800"/>
          </a:xfrm>
          <a:prstGeom prst="rect">
            <a:avLst/>
          </a:prstGeom>
        </p:spPr>
        <p:txBody>
          <a:bodyPr anchorCtr="0" anchor="t" bIns="91425" lIns="91425" spcFirstLastPara="1" rIns="91425" wrap="square" tIns="91425">
            <a:noAutofit/>
          </a:bodyPr>
          <a:lstStyle/>
          <a:p>
            <a:pPr indent="-323850" lvl="0" marL="457200" marR="100965" rtl="0" algn="l">
              <a:lnSpc>
                <a:spcPct val="110000"/>
              </a:lnSpc>
              <a:spcBef>
                <a:spcPts val="140"/>
              </a:spcBef>
              <a:spcAft>
                <a:spcPts val="0"/>
              </a:spcAft>
              <a:buSzPts val="1500"/>
              <a:buChar char="●"/>
            </a:pPr>
            <a:r>
              <a:rPr lang="en" sz="1500"/>
              <a:t>Cabin Fever</a:t>
            </a:r>
            <a:endParaRPr sz="1500"/>
          </a:p>
          <a:p>
            <a:pPr indent="-323850" lvl="0" marL="457200" marR="100965" rtl="0" algn="l">
              <a:lnSpc>
                <a:spcPct val="110000"/>
              </a:lnSpc>
              <a:spcBef>
                <a:spcPts val="0"/>
              </a:spcBef>
              <a:spcAft>
                <a:spcPts val="0"/>
              </a:spcAft>
              <a:buSzPts val="1500"/>
              <a:buChar char="●"/>
            </a:pPr>
            <a:r>
              <a:rPr lang="en" sz="1500"/>
              <a:t>No one-stop app to view all 3:</a:t>
            </a:r>
            <a:endParaRPr sz="1500"/>
          </a:p>
          <a:p>
            <a:pPr indent="-323850" lvl="1" marL="914400" marR="100965" rtl="0" algn="l">
              <a:lnSpc>
                <a:spcPct val="110000"/>
              </a:lnSpc>
              <a:spcBef>
                <a:spcPts val="0"/>
              </a:spcBef>
              <a:spcAft>
                <a:spcPts val="0"/>
              </a:spcAft>
              <a:buClr>
                <a:schemeClr val="accent3"/>
              </a:buClr>
              <a:buSzPts val="1500"/>
              <a:buChar char="○"/>
            </a:pPr>
            <a:r>
              <a:rPr lang="en" sz="1500">
                <a:solidFill>
                  <a:schemeClr val="accent3"/>
                </a:solidFill>
              </a:rPr>
              <a:t>Places of interests</a:t>
            </a:r>
            <a:endParaRPr sz="1500">
              <a:solidFill>
                <a:schemeClr val="accent3"/>
              </a:solidFill>
            </a:endParaRPr>
          </a:p>
          <a:p>
            <a:pPr indent="-323850" lvl="1" marL="914400" marR="100965" rtl="0" algn="l">
              <a:lnSpc>
                <a:spcPct val="110000"/>
              </a:lnSpc>
              <a:spcBef>
                <a:spcPts val="0"/>
              </a:spcBef>
              <a:spcAft>
                <a:spcPts val="0"/>
              </a:spcAft>
              <a:buClr>
                <a:schemeClr val="accent3"/>
              </a:buClr>
              <a:buSzPts val="1500"/>
              <a:buChar char="○"/>
            </a:pPr>
            <a:r>
              <a:rPr lang="en" sz="1500">
                <a:solidFill>
                  <a:schemeClr val="accent3"/>
                </a:solidFill>
              </a:rPr>
              <a:t>Events </a:t>
            </a:r>
            <a:endParaRPr sz="1500">
              <a:solidFill>
                <a:schemeClr val="accent3"/>
              </a:solidFill>
            </a:endParaRPr>
          </a:p>
          <a:p>
            <a:pPr indent="-323850" lvl="1" marL="914400" marR="100965" rtl="0" algn="l">
              <a:lnSpc>
                <a:spcPct val="110000"/>
              </a:lnSpc>
              <a:spcBef>
                <a:spcPts val="0"/>
              </a:spcBef>
              <a:spcAft>
                <a:spcPts val="0"/>
              </a:spcAft>
              <a:buClr>
                <a:schemeClr val="accent3"/>
              </a:buClr>
              <a:buSzPts val="1500"/>
              <a:buChar char="○"/>
            </a:pPr>
            <a:r>
              <a:rPr lang="en" sz="1500">
                <a:solidFill>
                  <a:schemeClr val="accent3"/>
                </a:solidFill>
              </a:rPr>
              <a:t>Food locations</a:t>
            </a:r>
            <a:endParaRPr sz="1500">
              <a:solidFill>
                <a:schemeClr val="accent3"/>
              </a:solidFill>
            </a:endParaRPr>
          </a:p>
          <a:p>
            <a:pPr indent="0" lvl="0" marL="0" rtl="0" algn="l">
              <a:spcBef>
                <a:spcPts val="0"/>
              </a:spcBef>
              <a:spcAft>
                <a:spcPts val="1600"/>
              </a:spcAft>
              <a:buNone/>
            </a:pPr>
            <a:r>
              <a:t/>
            </a:r>
            <a:endParaRPr sz="1500"/>
          </a:p>
        </p:txBody>
      </p:sp>
      <p:pic>
        <p:nvPicPr>
          <p:cNvPr id="242" name="Google Shape;242;p33"/>
          <p:cNvPicPr preferRelativeResize="0"/>
          <p:nvPr/>
        </p:nvPicPr>
        <p:blipFill>
          <a:blip r:embed="rId4">
            <a:alphaModFix/>
          </a:blip>
          <a:stretch>
            <a:fillRect/>
          </a:stretch>
        </p:blipFill>
        <p:spPr>
          <a:xfrm>
            <a:off x="5264737" y="922712"/>
            <a:ext cx="1974177" cy="19741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9"/>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Management Planning</a:t>
            </a:r>
            <a:endParaRPr/>
          </a:p>
        </p:txBody>
      </p:sp>
      <p:sp>
        <p:nvSpPr>
          <p:cNvPr id="531" name="Google Shape;531;p69"/>
          <p:cNvSpPr txBox="1"/>
          <p:nvPr>
            <p:ph idx="1" type="body"/>
          </p:nvPr>
        </p:nvSpPr>
        <p:spPr>
          <a:xfrm>
            <a:off x="280725" y="1267150"/>
            <a:ext cx="8522100" cy="30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Each major risk (those in the red and yellow zones in section) will be assigned to a project team member for monitoring purposes. This is to ensure that no risk will go unnoticed and the team is able to apply the proper mitigation steps (if necessary) to avoid it from being realised. </a:t>
            </a:r>
            <a:endParaRPr sz="1400">
              <a:solidFill>
                <a:srgbClr val="000000"/>
              </a:solidFill>
            </a:endParaRPr>
          </a:p>
          <a:p>
            <a:pPr indent="0" lvl="0" marL="36576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For each major risk, the team will select one of the following approaches to address it:</a:t>
            </a:r>
            <a:br>
              <a:rPr lang="en" sz="1400">
                <a:solidFill>
                  <a:srgbClr val="000000"/>
                </a:solidFill>
              </a:rPr>
            </a:br>
            <a:endParaRPr sz="1400">
              <a:solidFill>
                <a:srgbClr val="000000"/>
              </a:solidFill>
            </a:endParaRPr>
          </a:p>
          <a:p>
            <a:pPr indent="-317500" lvl="1" marL="914400" rtl="0" algn="just">
              <a:spcBef>
                <a:spcPts val="0"/>
              </a:spcBef>
              <a:spcAft>
                <a:spcPts val="0"/>
              </a:spcAft>
              <a:buClr>
                <a:srgbClr val="000000"/>
              </a:buClr>
              <a:buSzPts val="1400"/>
              <a:buChar char="○"/>
            </a:pPr>
            <a:r>
              <a:rPr lang="en" sz="1400">
                <a:solidFill>
                  <a:srgbClr val="000000"/>
                </a:solidFill>
              </a:rPr>
              <a:t>Avoid - Eliminate the threat totally by eliminating the cause</a:t>
            </a:r>
            <a:endParaRPr sz="1400">
              <a:solidFill>
                <a:srgbClr val="000000"/>
              </a:solidFill>
            </a:endParaRPr>
          </a:p>
          <a:p>
            <a:pPr indent="-317500" lvl="1" marL="914400" rtl="0" algn="just">
              <a:spcBef>
                <a:spcPts val="0"/>
              </a:spcBef>
              <a:spcAft>
                <a:spcPts val="0"/>
              </a:spcAft>
              <a:buClr>
                <a:srgbClr val="000000"/>
              </a:buClr>
              <a:buSzPts val="1400"/>
              <a:buChar char="○"/>
            </a:pPr>
            <a:r>
              <a:rPr lang="en" sz="1400">
                <a:solidFill>
                  <a:srgbClr val="000000"/>
                </a:solidFill>
              </a:rPr>
              <a:t>Mitigate - Identify ways to reduce the probability or impact of the risk</a:t>
            </a:r>
            <a:endParaRPr sz="1400">
              <a:solidFill>
                <a:srgbClr val="000000"/>
              </a:solidFill>
            </a:endParaRPr>
          </a:p>
          <a:p>
            <a:pPr indent="-317500" lvl="1" marL="914400" rtl="0" algn="just">
              <a:spcBef>
                <a:spcPts val="0"/>
              </a:spcBef>
              <a:spcAft>
                <a:spcPts val="0"/>
              </a:spcAft>
              <a:buClr>
                <a:srgbClr val="000000"/>
              </a:buClr>
              <a:buSzPts val="1400"/>
              <a:buChar char="○"/>
            </a:pPr>
            <a:r>
              <a:rPr lang="en" sz="1400">
                <a:solidFill>
                  <a:srgbClr val="000000"/>
                </a:solidFill>
              </a:rPr>
              <a:t>Accept - Nothing will be done to the risk</a:t>
            </a:r>
            <a:endParaRPr sz="1400">
              <a:solidFill>
                <a:srgbClr val="000000"/>
              </a:solidFill>
            </a:endParaRPr>
          </a:p>
          <a:p>
            <a:pPr indent="-317500" lvl="1" marL="914400" rtl="0" algn="just">
              <a:spcBef>
                <a:spcPts val="0"/>
              </a:spcBef>
              <a:spcAft>
                <a:spcPts val="0"/>
              </a:spcAft>
              <a:buClr>
                <a:srgbClr val="000000"/>
              </a:buClr>
              <a:buSzPts val="1400"/>
              <a:buChar char="○"/>
            </a:pPr>
            <a:r>
              <a:rPr lang="en" sz="1400">
                <a:solidFill>
                  <a:srgbClr val="000000"/>
                </a:solidFill>
              </a:rPr>
              <a:t>Transfer - Outsource this risk to a third party. This third party will be responsible for this risk</a:t>
            </a:r>
            <a:endParaRPr sz="1400">
              <a:solidFill>
                <a:srgbClr val="000000"/>
              </a:solidFill>
            </a:endParaRPr>
          </a:p>
          <a:p>
            <a:pPr indent="0" lvl="0" marL="365760" rtl="0" algn="just">
              <a:spcBef>
                <a:spcPts val="0"/>
              </a:spcBef>
              <a:spcAft>
                <a:spcPts val="0"/>
              </a:spcAft>
              <a:buNone/>
            </a:pPr>
            <a:r>
              <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pic>
        <p:nvPicPr>
          <p:cNvPr id="532" name="Google Shape;532;p69"/>
          <p:cNvPicPr preferRelativeResize="0"/>
          <p:nvPr/>
        </p:nvPicPr>
        <p:blipFill>
          <a:blip r:embed="rId3">
            <a:alphaModFix/>
          </a:blip>
          <a:stretch>
            <a:fillRect/>
          </a:stretch>
        </p:blipFill>
        <p:spPr>
          <a:xfrm>
            <a:off x="7469600" y="3717650"/>
            <a:ext cx="1162775" cy="116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Management Planning</a:t>
            </a:r>
            <a:endParaRPr/>
          </a:p>
        </p:txBody>
      </p:sp>
      <p:sp>
        <p:nvSpPr>
          <p:cNvPr id="538" name="Google Shape;538;p70"/>
          <p:cNvSpPr txBox="1"/>
          <p:nvPr>
            <p:ph idx="1" type="body"/>
          </p:nvPr>
        </p:nvSpPr>
        <p:spPr>
          <a:xfrm>
            <a:off x="713225" y="1267150"/>
            <a:ext cx="7819800" cy="3485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For each risk that will be mitigated or accepted, the project team will come up with ways and methods to prevent the risk from realising. </a:t>
            </a:r>
            <a:br>
              <a:rPr lang="en" sz="1400">
                <a:solidFill>
                  <a:srgbClr val="000000"/>
                </a:solidFill>
              </a:rPr>
            </a:b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If that is not possible, the team will have proper plans and steps in place to reduce its impact and probability of occurring. </a:t>
            </a:r>
            <a:br>
              <a:rPr lang="en" sz="1400">
                <a:solidFill>
                  <a:srgbClr val="000000"/>
                </a:solidFill>
              </a:rPr>
            </a:b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Plans may include, but not limited to prototyping, adding tasks to the project schedule and adding resources. </a:t>
            </a:r>
            <a:endParaRPr sz="1400">
              <a:solidFill>
                <a:srgbClr val="000000"/>
              </a:solidFill>
            </a:endParaRPr>
          </a:p>
          <a:p>
            <a:pPr indent="0" lvl="0" marL="0" rtl="0" algn="l">
              <a:spcBef>
                <a:spcPts val="0"/>
              </a:spcBef>
              <a:spcAft>
                <a:spcPts val="1600"/>
              </a:spcAft>
              <a:buNone/>
            </a:pPr>
            <a:r>
              <a:t/>
            </a:r>
            <a:endParaRPr/>
          </a:p>
        </p:txBody>
      </p:sp>
      <p:pic>
        <p:nvPicPr>
          <p:cNvPr id="539" name="Google Shape;539;p70"/>
          <p:cNvPicPr preferRelativeResize="0"/>
          <p:nvPr/>
        </p:nvPicPr>
        <p:blipFill>
          <a:blip r:embed="rId3">
            <a:alphaModFix/>
          </a:blip>
          <a:stretch>
            <a:fillRect/>
          </a:stretch>
        </p:blipFill>
        <p:spPr>
          <a:xfrm>
            <a:off x="7469600" y="3717650"/>
            <a:ext cx="1162775" cy="1162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 Management Planning</a:t>
            </a:r>
            <a:endParaRPr/>
          </a:p>
        </p:txBody>
      </p:sp>
      <p:pic>
        <p:nvPicPr>
          <p:cNvPr id="545" name="Google Shape;545;p71"/>
          <p:cNvPicPr preferRelativeResize="0"/>
          <p:nvPr/>
        </p:nvPicPr>
        <p:blipFill>
          <a:blip r:embed="rId3">
            <a:alphaModFix/>
          </a:blip>
          <a:stretch>
            <a:fillRect/>
          </a:stretch>
        </p:blipFill>
        <p:spPr>
          <a:xfrm>
            <a:off x="61975" y="1759300"/>
            <a:ext cx="8839202" cy="23104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2"/>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 Monitoring</a:t>
            </a:r>
            <a:endParaRPr/>
          </a:p>
        </p:txBody>
      </p:sp>
      <p:sp>
        <p:nvSpPr>
          <p:cNvPr id="551" name="Google Shape;551;p72"/>
          <p:cNvSpPr txBox="1"/>
          <p:nvPr>
            <p:ph idx="1" type="body"/>
          </p:nvPr>
        </p:nvSpPr>
        <p:spPr>
          <a:xfrm>
            <a:off x="248500" y="1267150"/>
            <a:ext cx="7923600" cy="334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lang="en" sz="1400">
                <a:solidFill>
                  <a:srgbClr val="000000"/>
                </a:solidFill>
              </a:rPr>
              <a:t>The project’s risks will be tracked, monitored and reported throughout the project lifecycle. </a:t>
            </a:r>
            <a:endParaRPr sz="1400">
              <a:solidFill>
                <a:srgbClr val="000000"/>
              </a:solidFill>
            </a:endParaRPr>
          </a:p>
          <a:p>
            <a:pPr indent="0" lvl="0" marL="45720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The project team will maintain a list of all risks in the risk register. The top 10 risks in the risk register will be given more focus, maintained and reported as a component of the project status reporting process for this project. </a:t>
            </a:r>
            <a:endParaRPr sz="1400">
              <a:solidFill>
                <a:srgbClr val="000000"/>
              </a:solidFill>
            </a:endParaRPr>
          </a:p>
          <a:p>
            <a:pPr indent="0" lvl="0" marL="45720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All change requests will be analysed first for their possible impact to the project risks. Next, management will be notified of important and significant changes to the risk status.</a:t>
            </a:r>
            <a:endParaRPr sz="1400">
              <a:solidFill>
                <a:srgbClr val="000000"/>
              </a:solidFill>
            </a:endParaRPr>
          </a:p>
          <a:p>
            <a:pPr indent="0" lvl="0" marL="0" rtl="0" algn="l">
              <a:spcBef>
                <a:spcPts val="0"/>
              </a:spcBef>
              <a:spcAft>
                <a:spcPts val="1600"/>
              </a:spcAft>
              <a:buNone/>
            </a:pPr>
            <a:r>
              <a:t/>
            </a:r>
            <a:endParaRPr sz="1400"/>
          </a:p>
        </p:txBody>
      </p:sp>
      <p:pic>
        <p:nvPicPr>
          <p:cNvPr id="552" name="Google Shape;552;p72"/>
          <p:cNvPicPr preferRelativeResize="0"/>
          <p:nvPr/>
        </p:nvPicPr>
        <p:blipFill>
          <a:blip r:embed="rId3">
            <a:alphaModFix/>
          </a:blip>
          <a:stretch>
            <a:fillRect/>
          </a:stretch>
        </p:blipFill>
        <p:spPr>
          <a:xfrm>
            <a:off x="6908125" y="3156250"/>
            <a:ext cx="1684100" cy="1684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3"/>
          <p:cNvSpPr txBox="1"/>
          <p:nvPr>
            <p:ph type="title"/>
          </p:nvPr>
        </p:nvSpPr>
        <p:spPr>
          <a:xfrm>
            <a:off x="599100" y="1745050"/>
            <a:ext cx="67311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Demonstration</a:t>
            </a:r>
            <a:endParaRPr sz="7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4"/>
          <p:cNvSpPr txBox="1"/>
          <p:nvPr>
            <p:ph type="title"/>
          </p:nvPr>
        </p:nvSpPr>
        <p:spPr>
          <a:xfrm>
            <a:off x="1755750" y="1898750"/>
            <a:ext cx="5632500" cy="9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100"/>
              <a:t>Thank You!</a:t>
            </a:r>
            <a:endParaRPr sz="7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75"/>
          <p:cNvSpPr txBox="1"/>
          <p:nvPr>
            <p:ph idx="1" type="body"/>
          </p:nvPr>
        </p:nvSpPr>
        <p:spPr>
          <a:xfrm>
            <a:off x="610200" y="415350"/>
            <a:ext cx="79236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Lab 1</a:t>
            </a:r>
            <a:endParaRPr b="1"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Brainstorming of ideas for application </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Delegation of roles in the team by analysing strengths and weaknesses of members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Project proposal planning and setting of deadlines </a:t>
            </a:r>
            <a:endParaRPr sz="1800">
              <a:solidFill>
                <a:srgbClr val="000000"/>
              </a:solidFill>
            </a:endParaRPr>
          </a:p>
          <a:p>
            <a:pPr indent="0" lvl="0" marL="0" rtl="0" algn="l">
              <a:spcBef>
                <a:spcPts val="1600"/>
              </a:spcBef>
              <a:spcAft>
                <a:spcPts val="0"/>
              </a:spcAft>
              <a:buNone/>
            </a:pPr>
            <a:r>
              <a:rPr b="1" lang="en" sz="1800">
                <a:solidFill>
                  <a:srgbClr val="000000"/>
                </a:solidFill>
              </a:rPr>
              <a:t>Lab 2</a:t>
            </a:r>
            <a:endParaRPr b="1"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Discussion on features and use cases of application </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Assignment of documents to respective members to complete</a:t>
            </a:r>
            <a:endParaRPr sz="1800">
              <a:solidFill>
                <a:srgbClr val="000000"/>
              </a:solidFill>
            </a:endParaRPr>
          </a:p>
          <a:p>
            <a:pPr indent="-273050" lvl="1" marL="914400" rtl="0" algn="l">
              <a:lnSpc>
                <a:spcPct val="115000"/>
              </a:lnSpc>
              <a:spcBef>
                <a:spcPts val="0"/>
              </a:spcBef>
              <a:spcAft>
                <a:spcPts val="0"/>
              </a:spcAft>
              <a:buClr>
                <a:srgbClr val="000000"/>
              </a:buClr>
              <a:buSzPts val="700"/>
              <a:buFont typeface="Arial"/>
              <a:buChar char="-"/>
            </a:pPr>
            <a:r>
              <a:rPr lang="en" sz="1600">
                <a:solidFill>
                  <a:srgbClr val="000000"/>
                </a:solidFill>
              </a:rPr>
              <a:t>Quality Assurance [3 members]</a:t>
            </a:r>
            <a:endParaRPr sz="1600">
              <a:solidFill>
                <a:srgbClr val="000000"/>
              </a:solidFill>
            </a:endParaRPr>
          </a:p>
          <a:p>
            <a:pPr indent="-273050" lvl="1" marL="914400" rtl="0" algn="l">
              <a:lnSpc>
                <a:spcPct val="115000"/>
              </a:lnSpc>
              <a:spcBef>
                <a:spcPts val="0"/>
              </a:spcBef>
              <a:spcAft>
                <a:spcPts val="0"/>
              </a:spcAft>
              <a:buClr>
                <a:srgbClr val="000000"/>
              </a:buClr>
              <a:buSzPts val="700"/>
              <a:buFont typeface="Arial"/>
              <a:buChar char="-"/>
            </a:pPr>
            <a:r>
              <a:rPr lang="en" sz="1600">
                <a:solidFill>
                  <a:srgbClr val="000000"/>
                </a:solidFill>
              </a:rPr>
              <a:t>SRS [4 members]</a:t>
            </a:r>
            <a:endParaRPr sz="16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Connection to database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Develope Lo-Fi prototype </a:t>
            </a:r>
            <a:endParaRPr sz="18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 name="Shape 571"/>
        <p:cNvGrpSpPr/>
        <p:nvPr/>
      </p:nvGrpSpPr>
      <p:grpSpPr>
        <a:xfrm>
          <a:off x="0" y="0"/>
          <a:ext cx="0" cy="0"/>
          <a:chOff x="0" y="0"/>
          <a:chExt cx="0" cy="0"/>
        </a:xfrm>
      </p:grpSpPr>
      <p:sp>
        <p:nvSpPr>
          <p:cNvPr id="572" name="Google Shape;572;p76"/>
          <p:cNvSpPr txBox="1"/>
          <p:nvPr>
            <p:ph idx="1" type="body"/>
          </p:nvPr>
        </p:nvSpPr>
        <p:spPr>
          <a:xfrm>
            <a:off x="610200" y="185000"/>
            <a:ext cx="7923600" cy="41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Lab 3</a:t>
            </a:r>
            <a:endParaRPr b="1"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Review of Lo-Fi prototype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Assignment of documents to respective members to complete</a:t>
            </a:r>
            <a:endParaRPr sz="1800">
              <a:solidFill>
                <a:srgbClr val="000000"/>
              </a:solidFill>
            </a:endParaRPr>
          </a:p>
          <a:p>
            <a:pPr indent="-330200" lvl="1" marL="914400" rtl="0" algn="l">
              <a:lnSpc>
                <a:spcPct val="115000"/>
              </a:lnSpc>
              <a:spcBef>
                <a:spcPts val="0"/>
              </a:spcBef>
              <a:spcAft>
                <a:spcPts val="0"/>
              </a:spcAft>
              <a:buClr>
                <a:srgbClr val="000000"/>
              </a:buClr>
              <a:buSzPts val="1600"/>
              <a:buFont typeface="Arial"/>
              <a:buChar char="-"/>
            </a:pPr>
            <a:r>
              <a:rPr lang="en" sz="1600">
                <a:solidFill>
                  <a:srgbClr val="000000"/>
                </a:solidFill>
              </a:rPr>
              <a:t>Quality Assurance [3 members]</a:t>
            </a:r>
            <a:endParaRPr sz="1600">
              <a:solidFill>
                <a:srgbClr val="000000"/>
              </a:solidFill>
            </a:endParaRPr>
          </a:p>
          <a:p>
            <a:pPr indent="-330200" lvl="1" marL="914400" rtl="0" algn="l">
              <a:lnSpc>
                <a:spcPct val="115000"/>
              </a:lnSpc>
              <a:spcBef>
                <a:spcPts val="0"/>
              </a:spcBef>
              <a:spcAft>
                <a:spcPts val="0"/>
              </a:spcAft>
              <a:buClr>
                <a:srgbClr val="000000"/>
              </a:buClr>
              <a:buSzPts val="1600"/>
              <a:buFont typeface="Arial"/>
              <a:buChar char="-"/>
            </a:pPr>
            <a:r>
              <a:rPr lang="en" sz="1600">
                <a:solidFill>
                  <a:srgbClr val="000000"/>
                </a:solidFill>
              </a:rPr>
              <a:t>SRS [4 members]</a:t>
            </a:r>
            <a:endParaRPr sz="16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Delegation of roles for application development</a:t>
            </a:r>
            <a:endParaRPr sz="1800">
              <a:solidFill>
                <a:srgbClr val="000000"/>
              </a:solidFill>
            </a:endParaRPr>
          </a:p>
          <a:p>
            <a:pPr indent="0" lvl="0" marL="0" rtl="0" algn="l">
              <a:spcBef>
                <a:spcPts val="1600"/>
              </a:spcBef>
              <a:spcAft>
                <a:spcPts val="0"/>
              </a:spcAft>
              <a:buNone/>
            </a:pPr>
            <a:r>
              <a:rPr b="1" lang="en" sz="1800">
                <a:solidFill>
                  <a:srgbClr val="000000"/>
                </a:solidFill>
              </a:rPr>
              <a:t>Lab 4</a:t>
            </a:r>
            <a:endParaRPr b="1"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Review of initial prototype of application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Assignment of documents to respective members to complete</a:t>
            </a:r>
            <a:endParaRPr sz="1800">
              <a:solidFill>
                <a:srgbClr val="000000"/>
              </a:solidFill>
            </a:endParaRPr>
          </a:p>
          <a:p>
            <a:pPr indent="-330200" lvl="1" marL="914400" rtl="0" algn="l">
              <a:lnSpc>
                <a:spcPct val="115000"/>
              </a:lnSpc>
              <a:spcBef>
                <a:spcPts val="0"/>
              </a:spcBef>
              <a:spcAft>
                <a:spcPts val="0"/>
              </a:spcAft>
              <a:buClr>
                <a:srgbClr val="000000"/>
              </a:buClr>
              <a:buSzPts val="1600"/>
              <a:buFont typeface="Arial"/>
              <a:buChar char="-"/>
            </a:pPr>
            <a:r>
              <a:rPr lang="en" sz="1600">
                <a:solidFill>
                  <a:srgbClr val="000000"/>
                </a:solidFill>
              </a:rPr>
              <a:t>Design report [2 members]</a:t>
            </a:r>
            <a:endParaRPr sz="1600">
              <a:solidFill>
                <a:srgbClr val="000000"/>
              </a:solidFill>
            </a:endParaRPr>
          </a:p>
          <a:p>
            <a:pPr indent="-330200" lvl="1" marL="914400" rtl="0" algn="l">
              <a:lnSpc>
                <a:spcPct val="115000"/>
              </a:lnSpc>
              <a:spcBef>
                <a:spcPts val="0"/>
              </a:spcBef>
              <a:spcAft>
                <a:spcPts val="0"/>
              </a:spcAft>
              <a:buClr>
                <a:srgbClr val="000000"/>
              </a:buClr>
              <a:buSzPts val="1600"/>
              <a:buFont typeface="Arial"/>
              <a:buChar char="-"/>
            </a:pPr>
            <a:r>
              <a:rPr lang="en" sz="1600">
                <a:solidFill>
                  <a:srgbClr val="000000"/>
                </a:solidFill>
              </a:rPr>
              <a:t>Software Configuration Management Plan [2 members]</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Release Plan [1 member]</a:t>
            </a:r>
            <a:endParaRPr sz="1600">
              <a:solidFill>
                <a:srgbClr val="000000"/>
              </a:solidFill>
            </a:endParaRPr>
          </a:p>
          <a:p>
            <a:pPr indent="-330200" lvl="1" marL="914400" rtl="0" algn="l">
              <a:lnSpc>
                <a:spcPct val="115000"/>
              </a:lnSpc>
              <a:spcBef>
                <a:spcPts val="0"/>
              </a:spcBef>
              <a:spcAft>
                <a:spcPts val="0"/>
              </a:spcAft>
              <a:buClr>
                <a:srgbClr val="000000"/>
              </a:buClr>
              <a:buSzPts val="1600"/>
              <a:buChar char="-"/>
            </a:pPr>
            <a:r>
              <a:rPr lang="en" sz="1600">
                <a:solidFill>
                  <a:srgbClr val="000000"/>
                </a:solidFill>
              </a:rPr>
              <a:t>Change Management Plan [2 members]</a:t>
            </a:r>
            <a:endParaRPr sz="1600">
              <a:solidFill>
                <a:srgbClr val="000000"/>
              </a:solidFill>
            </a:endParaRPr>
          </a:p>
          <a:p>
            <a:pPr indent="-342900" lvl="0" marL="457200" rtl="0" algn="l">
              <a:lnSpc>
                <a:spcPct val="115000"/>
              </a:lnSpc>
              <a:spcBef>
                <a:spcPts val="0"/>
              </a:spcBef>
              <a:spcAft>
                <a:spcPts val="0"/>
              </a:spcAft>
              <a:buClr>
                <a:srgbClr val="000000"/>
              </a:buClr>
              <a:buSzPts val="1800"/>
              <a:buChar char="-"/>
            </a:pPr>
            <a:r>
              <a:rPr lang="en" sz="1800">
                <a:solidFill>
                  <a:srgbClr val="000000"/>
                </a:solidFill>
              </a:rPr>
              <a:t>Finalise completion of application and conducting test runs</a:t>
            </a:r>
            <a:endParaRPr sz="1800">
              <a:solidFill>
                <a:srgbClr val="000000"/>
              </a:solidFill>
            </a:endParaRPr>
          </a:p>
          <a:p>
            <a:pPr indent="0" lvl="0" marL="914400" rtl="0" algn="l">
              <a:lnSpc>
                <a:spcPct val="115000"/>
              </a:lnSpc>
              <a:spcBef>
                <a:spcPts val="1200"/>
              </a:spcBef>
              <a:spcAft>
                <a:spcPts val="1200"/>
              </a:spcAft>
              <a:buNone/>
            </a:pPr>
            <a:r>
              <a:t/>
            </a:r>
            <a:endParaRPr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713225" y="48777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Solution - HangOut App</a:t>
            </a:r>
            <a:endParaRPr/>
          </a:p>
        </p:txBody>
      </p:sp>
      <p:pic>
        <p:nvPicPr>
          <p:cNvPr id="248" name="Google Shape;248;p34"/>
          <p:cNvPicPr preferRelativeResize="0"/>
          <p:nvPr/>
        </p:nvPicPr>
        <p:blipFill>
          <a:blip r:embed="rId3">
            <a:alphaModFix/>
          </a:blip>
          <a:stretch>
            <a:fillRect/>
          </a:stretch>
        </p:blipFill>
        <p:spPr>
          <a:xfrm>
            <a:off x="2557328" y="1144310"/>
            <a:ext cx="1683200" cy="3622477"/>
          </a:xfrm>
          <a:prstGeom prst="rect">
            <a:avLst/>
          </a:prstGeom>
          <a:noFill/>
          <a:ln>
            <a:noFill/>
          </a:ln>
        </p:spPr>
      </p:pic>
      <p:pic>
        <p:nvPicPr>
          <p:cNvPr id="249" name="Google Shape;249;p34"/>
          <p:cNvPicPr preferRelativeResize="0"/>
          <p:nvPr/>
        </p:nvPicPr>
        <p:blipFill>
          <a:blip r:embed="rId4">
            <a:alphaModFix/>
          </a:blip>
          <a:stretch>
            <a:fillRect/>
          </a:stretch>
        </p:blipFill>
        <p:spPr>
          <a:xfrm>
            <a:off x="211178" y="1144327"/>
            <a:ext cx="1683175" cy="3622423"/>
          </a:xfrm>
          <a:prstGeom prst="rect">
            <a:avLst/>
          </a:prstGeom>
          <a:noFill/>
          <a:ln>
            <a:noFill/>
          </a:ln>
        </p:spPr>
      </p:pic>
      <p:pic>
        <p:nvPicPr>
          <p:cNvPr id="250" name="Google Shape;250;p34"/>
          <p:cNvPicPr preferRelativeResize="0"/>
          <p:nvPr/>
        </p:nvPicPr>
        <p:blipFill>
          <a:blip r:embed="rId5">
            <a:alphaModFix/>
          </a:blip>
          <a:stretch>
            <a:fillRect/>
          </a:stretch>
        </p:blipFill>
        <p:spPr>
          <a:xfrm>
            <a:off x="4903503" y="1144298"/>
            <a:ext cx="1683200" cy="3622477"/>
          </a:xfrm>
          <a:prstGeom prst="rect">
            <a:avLst/>
          </a:prstGeom>
          <a:noFill/>
          <a:ln>
            <a:noFill/>
          </a:ln>
        </p:spPr>
      </p:pic>
      <p:pic>
        <p:nvPicPr>
          <p:cNvPr id="251" name="Google Shape;251;p34"/>
          <p:cNvPicPr preferRelativeResize="0"/>
          <p:nvPr/>
        </p:nvPicPr>
        <p:blipFill>
          <a:blip r:embed="rId6">
            <a:alphaModFix/>
          </a:blip>
          <a:stretch>
            <a:fillRect/>
          </a:stretch>
        </p:blipFill>
        <p:spPr>
          <a:xfrm>
            <a:off x="7249678" y="1144309"/>
            <a:ext cx="1683200" cy="36224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599100" y="1745050"/>
            <a:ext cx="6731100" cy="124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000"/>
              <a:t>Design for </a:t>
            </a:r>
            <a:r>
              <a:rPr lang="en" sz="7000"/>
              <a:t>Maintainability</a:t>
            </a:r>
            <a:endParaRPr sz="7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713250" y="16992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Early Planning</a:t>
            </a:r>
            <a:endParaRPr/>
          </a:p>
        </p:txBody>
      </p:sp>
      <p:sp>
        <p:nvSpPr>
          <p:cNvPr id="262" name="Google Shape;262;p36"/>
          <p:cNvSpPr txBox="1"/>
          <p:nvPr>
            <p:ph idx="1" type="body"/>
          </p:nvPr>
        </p:nvSpPr>
        <p:spPr>
          <a:xfrm>
            <a:off x="610200" y="1079325"/>
            <a:ext cx="7923600" cy="3340200"/>
          </a:xfrm>
          <a:prstGeom prst="rect">
            <a:avLst/>
          </a:prstGeom>
        </p:spPr>
        <p:txBody>
          <a:bodyPr anchorCtr="0" anchor="t" bIns="91425" lIns="91425" spcFirstLastPara="1" rIns="91425" wrap="square" tIns="91425">
            <a:noAutofit/>
          </a:bodyPr>
          <a:lstStyle/>
          <a:p>
            <a:pPr indent="-342900" lvl="0" marL="457200" marR="103504" rtl="0" algn="just">
              <a:lnSpc>
                <a:spcPct val="110000"/>
              </a:lnSpc>
              <a:spcBef>
                <a:spcPts val="140"/>
              </a:spcBef>
              <a:spcAft>
                <a:spcPts val="0"/>
              </a:spcAft>
              <a:buClr>
                <a:schemeClr val="dk1"/>
              </a:buClr>
              <a:buSzPts val="1800"/>
              <a:buChar char="●"/>
            </a:pPr>
            <a:r>
              <a:rPr b="1" lang="en" sz="1800"/>
              <a:t>Perform analysis and predict the different kinds of improvements we would be implementing in the future after the release of the application</a:t>
            </a:r>
            <a:endParaRPr b="1" sz="1800"/>
          </a:p>
          <a:p>
            <a:pPr indent="0" lvl="0" marL="457200" marR="103504" rtl="0" algn="just">
              <a:lnSpc>
                <a:spcPct val="110000"/>
              </a:lnSpc>
              <a:spcBef>
                <a:spcPts val="140"/>
              </a:spcBef>
              <a:spcAft>
                <a:spcPts val="0"/>
              </a:spcAft>
              <a:buNone/>
            </a:pPr>
            <a:r>
              <a:t/>
            </a:r>
            <a:endParaRPr b="1" sz="1800"/>
          </a:p>
          <a:p>
            <a:pPr indent="-342900" lvl="1" marL="914400" marR="103504" rtl="0" algn="just">
              <a:lnSpc>
                <a:spcPct val="110000"/>
              </a:lnSpc>
              <a:spcBef>
                <a:spcPts val="140"/>
              </a:spcBef>
              <a:spcAft>
                <a:spcPts val="0"/>
              </a:spcAft>
              <a:buSzPts val="1800"/>
              <a:buChar char="○"/>
            </a:pPr>
            <a:r>
              <a:rPr lang="en" sz="1800"/>
              <a:t>Usability: </a:t>
            </a:r>
            <a:r>
              <a:rPr lang="en" sz="1800">
                <a:solidFill>
                  <a:srgbClr val="000000"/>
                </a:solidFill>
              </a:rPr>
              <a:t>software must flow according to the user’s expectations, offer required information and provide navigation controls that are clear to understand.</a:t>
            </a:r>
            <a:endParaRPr sz="1800">
              <a:solidFill>
                <a:srgbClr val="000000"/>
              </a:solidFill>
            </a:endParaRPr>
          </a:p>
          <a:p>
            <a:pPr indent="-342900" lvl="1" marL="914400" marR="103504" rtl="0" algn="just">
              <a:lnSpc>
                <a:spcPct val="110000"/>
              </a:lnSpc>
              <a:spcBef>
                <a:spcPts val="140"/>
              </a:spcBef>
              <a:spcAft>
                <a:spcPts val="0"/>
              </a:spcAft>
              <a:buSzPts val="1800"/>
              <a:buChar char="○"/>
            </a:pPr>
            <a:r>
              <a:rPr lang="en" sz="1800"/>
              <a:t>Scalability: </a:t>
            </a:r>
            <a:r>
              <a:rPr lang="en" sz="1800">
                <a:solidFill>
                  <a:srgbClr val="000000"/>
                </a:solidFill>
              </a:rPr>
              <a:t>handle much higher traffic rates as the user base continuously expands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713250" y="169925"/>
            <a:ext cx="7717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 Correction By Nature</a:t>
            </a:r>
            <a:endParaRPr/>
          </a:p>
        </p:txBody>
      </p:sp>
      <p:sp>
        <p:nvSpPr>
          <p:cNvPr id="268" name="Google Shape;268;p37"/>
          <p:cNvSpPr txBox="1"/>
          <p:nvPr>
            <p:ph idx="1" type="body"/>
          </p:nvPr>
        </p:nvSpPr>
        <p:spPr>
          <a:xfrm>
            <a:off x="610200" y="1178875"/>
            <a:ext cx="7923600" cy="3340200"/>
          </a:xfrm>
          <a:prstGeom prst="rect">
            <a:avLst/>
          </a:prstGeom>
        </p:spPr>
        <p:txBody>
          <a:bodyPr anchorCtr="0" anchor="t" bIns="91425" lIns="91425" spcFirstLastPara="1" rIns="91425" wrap="square" tIns="91425">
            <a:noAutofit/>
          </a:bodyPr>
          <a:lstStyle/>
          <a:p>
            <a:pPr indent="-342900" lvl="0" marL="457200" marR="103504" rtl="0" algn="just">
              <a:lnSpc>
                <a:spcPct val="110000"/>
              </a:lnSpc>
              <a:spcBef>
                <a:spcPts val="140"/>
              </a:spcBef>
              <a:spcAft>
                <a:spcPts val="0"/>
              </a:spcAft>
              <a:buClr>
                <a:schemeClr val="dk1"/>
              </a:buClr>
              <a:buSzPts val="1800"/>
              <a:buChar char="●"/>
            </a:pPr>
            <a:r>
              <a:rPr b="1" lang="en" sz="1800"/>
              <a:t>Corrective Maintainability</a:t>
            </a:r>
            <a:endParaRPr b="1" sz="1800"/>
          </a:p>
          <a:p>
            <a:pPr indent="-387350" lvl="1" marL="914400" rtl="0" algn="l">
              <a:spcBef>
                <a:spcPts val="140"/>
              </a:spcBef>
              <a:spcAft>
                <a:spcPts val="0"/>
              </a:spcAft>
              <a:buSzPts val="2500"/>
              <a:buChar char="○"/>
            </a:pPr>
            <a:r>
              <a:rPr lang="en" sz="1800">
                <a:solidFill>
                  <a:srgbClr val="000000"/>
                </a:solidFill>
              </a:rPr>
              <a:t>Fault detection done through testing, followed by reactive modification of the software product to correct any discovered problems.</a:t>
            </a:r>
            <a:endParaRPr sz="1800">
              <a:solidFill>
                <a:srgbClr val="000000"/>
              </a:solidFill>
            </a:endParaRPr>
          </a:p>
          <a:p>
            <a:pPr indent="0" lvl="0" marL="0" marR="103504" rtl="0" algn="just">
              <a:lnSpc>
                <a:spcPct val="110000"/>
              </a:lnSpc>
              <a:spcBef>
                <a:spcPts val="140"/>
              </a:spcBef>
              <a:spcAft>
                <a:spcPts val="0"/>
              </a:spcAft>
              <a:buNone/>
            </a:pPr>
            <a:r>
              <a:t/>
            </a:r>
            <a:endParaRPr b="1" sz="1800"/>
          </a:p>
          <a:p>
            <a:pPr indent="-342900" lvl="0" marL="457200" marR="103504" rtl="0" algn="just">
              <a:lnSpc>
                <a:spcPct val="110000"/>
              </a:lnSpc>
              <a:spcBef>
                <a:spcPts val="140"/>
              </a:spcBef>
              <a:spcAft>
                <a:spcPts val="0"/>
              </a:spcAft>
              <a:buClr>
                <a:schemeClr val="dk1"/>
              </a:buClr>
              <a:buSzPts val="1800"/>
              <a:buChar char="●"/>
            </a:pPr>
            <a:r>
              <a:rPr b="1" lang="en" sz="1800"/>
              <a:t>Preventive Maintainability</a:t>
            </a:r>
            <a:endParaRPr b="1" sz="1800"/>
          </a:p>
          <a:p>
            <a:pPr indent="-387350" lvl="1" marL="914400" marR="104775" rtl="0" algn="l">
              <a:lnSpc>
                <a:spcPct val="110000"/>
              </a:lnSpc>
              <a:spcBef>
                <a:spcPts val="150"/>
              </a:spcBef>
              <a:spcAft>
                <a:spcPts val="0"/>
              </a:spcAft>
              <a:buSzPts val="2500"/>
              <a:buChar char="○"/>
            </a:pPr>
            <a:r>
              <a:rPr lang="en" sz="1800">
                <a:solidFill>
                  <a:srgbClr val="000000"/>
                </a:solidFill>
              </a:rPr>
              <a:t>Features	implemented	in atomic manner, and each feature is tested independently. This allows for errors to be detected easily and respective modifications can be carried out before they become effective faults.</a:t>
            </a:r>
            <a:endParaRPr sz="1800">
              <a:solidFill>
                <a:srgbClr val="000000"/>
              </a:solidFill>
            </a:endParaRPr>
          </a:p>
          <a:p>
            <a:pPr indent="0" lvl="0" marL="914400" marR="103504" rtl="0" algn="just">
              <a:lnSpc>
                <a:spcPct val="110000"/>
              </a:lnSpc>
              <a:spcBef>
                <a:spcPts val="140"/>
              </a:spcBef>
              <a:spcAft>
                <a:spcPts val="0"/>
              </a:spcAft>
              <a:buNone/>
            </a:pPr>
            <a:r>
              <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497525" y="169925"/>
            <a:ext cx="83295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 Enhancement By Nature</a:t>
            </a:r>
            <a:endParaRPr/>
          </a:p>
        </p:txBody>
      </p:sp>
      <p:sp>
        <p:nvSpPr>
          <p:cNvPr id="274" name="Google Shape;274;p38"/>
          <p:cNvSpPr txBox="1"/>
          <p:nvPr>
            <p:ph idx="1" type="body"/>
          </p:nvPr>
        </p:nvSpPr>
        <p:spPr>
          <a:xfrm>
            <a:off x="610200" y="1178875"/>
            <a:ext cx="7923600" cy="3340200"/>
          </a:xfrm>
          <a:prstGeom prst="rect">
            <a:avLst/>
          </a:prstGeom>
        </p:spPr>
        <p:txBody>
          <a:bodyPr anchorCtr="0" anchor="t" bIns="91425" lIns="91425" spcFirstLastPara="1" rIns="91425" wrap="square" tIns="91425">
            <a:noAutofit/>
          </a:bodyPr>
          <a:lstStyle/>
          <a:p>
            <a:pPr indent="-342900" lvl="0" marL="457200" marR="103504" rtl="0" algn="just">
              <a:lnSpc>
                <a:spcPct val="110000"/>
              </a:lnSpc>
              <a:spcBef>
                <a:spcPts val="140"/>
              </a:spcBef>
              <a:spcAft>
                <a:spcPts val="0"/>
              </a:spcAft>
              <a:buClr>
                <a:schemeClr val="dk1"/>
              </a:buClr>
              <a:buSzPts val="1800"/>
              <a:buChar char="●"/>
            </a:pPr>
            <a:r>
              <a:rPr b="1" lang="en" sz="1800"/>
              <a:t>Adaptive</a:t>
            </a:r>
            <a:r>
              <a:rPr b="1" lang="en" sz="1800"/>
              <a:t> Maintainability</a:t>
            </a:r>
            <a:endParaRPr b="1" sz="1800"/>
          </a:p>
          <a:p>
            <a:pPr indent="-342900" lvl="1" marL="914400" rtl="0" algn="l">
              <a:spcBef>
                <a:spcPts val="140"/>
              </a:spcBef>
              <a:spcAft>
                <a:spcPts val="0"/>
              </a:spcAft>
              <a:buSzPts val="1800"/>
              <a:buChar char="○"/>
            </a:pPr>
            <a:r>
              <a:rPr lang="en" sz="1800">
                <a:solidFill>
                  <a:srgbClr val="000000"/>
                </a:solidFill>
              </a:rPr>
              <a:t>Software can be easily adapted to a new operational environment without much issues.</a:t>
            </a:r>
            <a:endParaRPr sz="1800">
              <a:solidFill>
                <a:srgbClr val="000000"/>
              </a:solidFill>
            </a:endParaRPr>
          </a:p>
          <a:p>
            <a:pPr indent="0" lvl="0" marL="0" marR="103504" rtl="0" algn="just">
              <a:lnSpc>
                <a:spcPct val="110000"/>
              </a:lnSpc>
              <a:spcBef>
                <a:spcPts val="140"/>
              </a:spcBef>
              <a:spcAft>
                <a:spcPts val="0"/>
              </a:spcAft>
              <a:buNone/>
            </a:pPr>
            <a:r>
              <a:t/>
            </a:r>
            <a:endParaRPr b="1" sz="1800"/>
          </a:p>
          <a:p>
            <a:pPr indent="-342900" lvl="0" marL="457200" marR="103504" rtl="0" algn="just">
              <a:lnSpc>
                <a:spcPct val="110000"/>
              </a:lnSpc>
              <a:spcBef>
                <a:spcPts val="140"/>
              </a:spcBef>
              <a:spcAft>
                <a:spcPts val="0"/>
              </a:spcAft>
              <a:buClr>
                <a:schemeClr val="dk1"/>
              </a:buClr>
              <a:buSzPts val="1800"/>
              <a:buChar char="●"/>
            </a:pPr>
            <a:r>
              <a:rPr b="1" lang="en" sz="1800"/>
              <a:t>Perfective Maintainability</a:t>
            </a:r>
            <a:endParaRPr b="1" sz="1800"/>
          </a:p>
          <a:p>
            <a:pPr indent="-342900" lvl="1" marL="914400" marR="106045" rtl="0" algn="l">
              <a:lnSpc>
                <a:spcPct val="110000"/>
              </a:lnSpc>
              <a:spcBef>
                <a:spcPts val="140"/>
              </a:spcBef>
              <a:spcAft>
                <a:spcPts val="0"/>
              </a:spcAft>
              <a:buSzPts val="1800"/>
              <a:buChar char="○"/>
            </a:pPr>
            <a:r>
              <a:rPr lang="en" sz="1800">
                <a:solidFill>
                  <a:srgbClr val="000000"/>
                </a:solidFill>
              </a:rPr>
              <a:t>After the application is up and running, we are able to quickly detect any errors and correct them when required, which helps reduce maintenance costs and time needed.</a:t>
            </a:r>
            <a:endParaRPr sz="1800">
              <a:solidFill>
                <a:srgbClr val="000000"/>
              </a:solidFill>
            </a:endParaRPr>
          </a:p>
          <a:p>
            <a:pPr indent="0" lvl="0" marL="914400" marR="103504" rtl="0" algn="just">
              <a:lnSpc>
                <a:spcPct val="110000"/>
              </a:lnSpc>
              <a:spcBef>
                <a:spcPts val="140"/>
              </a:spcBef>
              <a:spcAft>
                <a:spcPts val="0"/>
              </a:spcAft>
              <a:buNone/>
            </a:pPr>
            <a:r>
              <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Elegant Campaign by Slidesgo">
  <a:themeElements>
    <a:clrScheme name="Simple Light">
      <a:dk1>
        <a:srgbClr val="B75442"/>
      </a:dk1>
      <a:lt1>
        <a:srgbClr val="FFFFFF"/>
      </a:lt1>
      <a:dk2>
        <a:srgbClr val="DB7563"/>
      </a:dk2>
      <a:lt2>
        <a:srgbClr val="DB7563"/>
      </a:lt2>
      <a:accent1>
        <a:srgbClr val="FFFFFF"/>
      </a:accent1>
      <a:accent2>
        <a:srgbClr val="FFFFFF"/>
      </a:accent2>
      <a:accent3>
        <a:srgbClr val="434343"/>
      </a:accent3>
      <a:accent4>
        <a:srgbClr val="B75442"/>
      </a:accent4>
      <a:accent5>
        <a:srgbClr val="B75442"/>
      </a:accent5>
      <a:accent6>
        <a:srgbClr val="B75442"/>
      </a:accent6>
      <a:hlink>
        <a:srgbClr val="B75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